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m4v" ContentType="video/unknown"/>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5646"/>
  </p:normalViewPr>
  <p:slideViewPr>
    <p:cSldViewPr snapToGrid="0" snapToObjects="1">
      <p:cViewPr varScale="1">
        <p:scale>
          <a:sx n="41" d="100"/>
          <a:sy n="41" d="100"/>
        </p:scale>
        <p:origin x="1088"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xfrm>
            <a:off x="1143000" y="685800"/>
            <a:ext cx="4572000" cy="3429000"/>
          </a:xfrm>
          <a:prstGeom prst="rect">
            <a:avLst/>
          </a:prstGeom>
        </p:spPr>
        <p:txBody>
          <a:bodyPr/>
          <a:lstStyle/>
          <a:p>
            <a:endParaRPr/>
          </a:p>
        </p:txBody>
      </p:sp>
      <p:sp>
        <p:nvSpPr>
          <p:cNvPr id="233" name="Shape 23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stro.dur.ac.uk/~ams/GamaMovi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Here you see two examples from history</a:t>
            </a:r>
          </a:p>
          <a:p>
            <a:pPr defTabSz="914400">
              <a:lnSpc>
                <a:spcPct val="100000"/>
              </a:lnSpc>
              <a:defRPr sz="1200">
                <a:latin typeface="Calibri"/>
                <a:ea typeface="Calibri"/>
                <a:cs typeface="Calibri"/>
                <a:sym typeface="Calibri"/>
              </a:defRPr>
            </a:pPr>
            <a:r>
              <a:t>	that showed that ancient people observed the sky with quite some interest</a:t>
            </a:r>
          </a:p>
          <a:p>
            <a:pPr defTabSz="914400">
              <a:lnSpc>
                <a:spcPct val="100000"/>
              </a:lnSpc>
              <a:defRPr sz="1200">
                <a:latin typeface="Calibri"/>
                <a:ea typeface="Calibri"/>
                <a:cs typeface="Calibri"/>
                <a:sym typeface="Calibri"/>
              </a:defRPr>
            </a:pPr>
            <a:r>
              <a:t>On the left you see a depiction of an epicyclic planetary model,</a:t>
            </a:r>
          </a:p>
          <a:p>
            <a:pPr defTabSz="914400">
              <a:lnSpc>
                <a:spcPct val="100000"/>
              </a:lnSpc>
              <a:defRPr sz="1200">
                <a:latin typeface="Calibri"/>
                <a:ea typeface="Calibri"/>
                <a:cs typeface="Calibri"/>
                <a:sym typeface="Calibri"/>
              </a:defRPr>
            </a:pPr>
            <a:r>
              <a:t>	and on the right you see a HOROSCOPE based on the motions of celestial bodies. </a:t>
            </a:r>
          </a:p>
          <a:p>
            <a:pPr defTabSz="914400">
              <a:lnSpc>
                <a:spcPct val="100000"/>
              </a:lnSpc>
              <a:defRPr sz="1200">
                <a:latin typeface="Calibri"/>
                <a:ea typeface="Calibri"/>
                <a:cs typeface="Calibri"/>
                <a:sym typeface="Calibri"/>
              </a:defRPr>
            </a:pPr>
            <a:r>
              <a:t>Identification of EXTRAGALACTIC objects (as different to stars) are scarce, </a:t>
            </a:r>
          </a:p>
          <a:p>
            <a:pPr defTabSz="914400">
              <a:lnSpc>
                <a:spcPct val="100000"/>
              </a:lnSpc>
              <a:defRPr sz="1200">
                <a:latin typeface="Calibri"/>
                <a:ea typeface="Calibri"/>
                <a:cs typeface="Calibri"/>
                <a:sym typeface="Calibri"/>
              </a:defRPr>
            </a:pPr>
            <a:r>
              <a:t>	although records show that Persian astronomers observed </a:t>
            </a:r>
          </a:p>
          <a:p>
            <a:pPr defTabSz="914400">
              <a:lnSpc>
                <a:spcPct val="100000"/>
              </a:lnSpc>
              <a:defRPr sz="1200">
                <a:latin typeface="Calibri"/>
                <a:ea typeface="Calibri"/>
                <a:cs typeface="Calibri"/>
                <a:sym typeface="Calibri"/>
              </a:defRPr>
            </a:pPr>
            <a:r>
              <a:t>	our closest spiral galaxy Andromeda </a:t>
            </a:r>
          </a:p>
          <a:p>
            <a:pPr defTabSz="914400">
              <a:lnSpc>
                <a:spcPct val="100000"/>
              </a:lnSpc>
              <a:defRPr sz="1200">
                <a:latin typeface="Calibri"/>
                <a:ea typeface="Calibri"/>
                <a:cs typeface="Calibri"/>
                <a:sym typeface="Calibri"/>
              </a:defRPr>
            </a:pPr>
            <a:r>
              <a:t>	as well as the Large Magellanic Cloud in the 10th century.</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a:t>
            </a:r>
          </a:p>
          <a:p>
            <a:pPr defTabSz="914400">
              <a:lnSpc>
                <a:spcPct val="100000"/>
              </a:lnSpc>
              <a:defRPr sz="1200">
                <a:latin typeface="Calibri"/>
                <a:ea typeface="Calibri"/>
                <a:cs typeface="Calibri"/>
                <a:sym typeface="Calibri"/>
              </a:defRPr>
            </a:pPr>
            <a:r>
              <a:t>Refs:</a:t>
            </a:r>
          </a:p>
          <a:p>
            <a:pPr defTabSz="914400">
              <a:lnSpc>
                <a:spcPct val="100000"/>
              </a:lnSpc>
              <a:defRPr sz="1200">
                <a:latin typeface="Calibri"/>
                <a:ea typeface="Calibri"/>
                <a:cs typeface="Calibri"/>
                <a:sym typeface="Calibri"/>
              </a:defRPr>
            </a:pPr>
            <a:r>
              <a:t>Oscar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https://r2---sn-a5meknee.googlevideo.com/</a:t>
            </a:r>
            <a:r>
              <a:rPr lang="en-US" dirty="0" err="1"/>
              <a:t>videoplayback?itag</a:t>
            </a:r>
            <a:r>
              <a:rPr lang="en-US" dirty="0"/>
              <a:t>=18&amp;gir=</a:t>
            </a:r>
            <a:r>
              <a:rPr lang="en-US" dirty="0" err="1"/>
              <a:t>yes&amp;ipbits</a:t>
            </a:r>
            <a:r>
              <a:rPr lang="en-US" dirty="0"/>
              <a:t>=0&amp;ratebypass=</a:t>
            </a:r>
            <a:r>
              <a:rPr lang="en-US" dirty="0" err="1"/>
              <a:t>yes&amp;mime</a:t>
            </a:r>
            <a:r>
              <a:rPr lang="en-US" dirty="0"/>
              <a:t>=video%2Fmp4&amp;requiressl=</a:t>
            </a:r>
            <a:r>
              <a:rPr lang="en-US" dirty="0" err="1"/>
              <a:t>yes&amp;clen</a:t>
            </a:r>
            <a:r>
              <a:rPr lang="en-US" dirty="0"/>
              <a:t>=2295034&amp;expire=1543568699&amp;fvip=3&amp;pl=22&amp;c=</a:t>
            </a:r>
            <a:r>
              <a:rPr lang="en-US" dirty="0" err="1"/>
              <a:t>WEB&amp;sparams</a:t>
            </a:r>
            <a:r>
              <a:rPr lang="en-US" dirty="0"/>
              <a:t>=clen%2Cdur%2Cei%2Cgir%2Cid%2Cinitcwndbps%2Cip%2Cipbits%2Citag%2Clmt%2Cmime%2Cmm%2Cmn%2Cms%2Cmv%2Cpl%2Cratebypass%2Crequiressl%2Csource%2Cexpire&amp;initcwndbps=3980000&amp;mn=sn-a5meknee%2Csn-n4v7knlz&amp;signature=545813E1B5FD6B2C6DF2550A488126B52C014065.1449F6C4E45D1583A3268E6C0BFCAD419366876F&amp;mm=31%2C26&amp;ip=173.232.7.186&amp;key=yt6&amp;lmt=1388230106441961&amp;source=</a:t>
            </a:r>
            <a:r>
              <a:rPr lang="en-US" dirty="0" err="1"/>
              <a:t>youtube&amp;dur</a:t>
            </a:r>
            <a:r>
              <a:rPr lang="en-US" dirty="0"/>
              <a:t>=58.444&amp;mv=</a:t>
            </a:r>
            <a:r>
              <a:rPr lang="en-US" dirty="0" err="1"/>
              <a:t>m&amp;mt</a:t>
            </a:r>
            <a:r>
              <a:rPr lang="en-US" dirty="0"/>
              <a:t>=1543546972&amp;ms=au%2Conr&amp;id=o-AAnsmjJKRHqu00-FgVcVr3gqb6DyA2W_t7852xWJOb71&amp;ei=26gAXPiHIsKB7gO3n6nwBg&amp;video_id=PDMp8a-YNe0&amp;title=Hubble+Ultra+Deep+Field+3-D+Fly-Through</a:t>
            </a:r>
          </a:p>
          <a:p>
            <a:endParaRPr lang="en-US" dirty="0"/>
          </a:p>
        </p:txBody>
      </p:sp>
    </p:spTree>
    <p:extLst>
      <p:ext uri="{BB962C8B-B14F-4D97-AF65-F5344CB8AC3E}">
        <p14:creationId xmlns:p14="http://schemas.microsoft.com/office/powerpoint/2010/main" val="280834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pPr defTabSz="647700">
              <a:lnSpc>
                <a:spcPct val="100000"/>
              </a:lnSpc>
              <a:buClr>
                <a:srgbClr val="FFF08D"/>
              </a:buClr>
              <a:buFont typeface="Times"/>
              <a:defRPr sz="1600">
                <a:solidFill>
                  <a:srgbClr val="FFF08D"/>
                </a:solidFill>
                <a:uFill>
                  <a:solidFill>
                    <a:srgbClr val="FFF08D"/>
                  </a:solidFill>
                </a:uFill>
                <a:latin typeface="Times"/>
                <a:ea typeface="Times"/>
                <a:cs typeface="Times"/>
                <a:sym typeface="Times"/>
              </a:defRPr>
            </a:pPr>
            <a:endParaRPr/>
          </a:p>
          <a:p>
            <a:pPr defTabSz="647700">
              <a:lnSpc>
                <a:spcPct val="100000"/>
              </a:lnSpc>
              <a:buClr>
                <a:srgbClr val="FFF08D"/>
              </a:buClr>
              <a:buFont typeface="Times"/>
              <a:defRPr sz="1600">
                <a:solidFill>
                  <a:srgbClr val="FFF08D"/>
                </a:solidFill>
                <a:uFill>
                  <a:solidFill>
                    <a:srgbClr val="FFF08D"/>
                  </a:solidFill>
                </a:uFill>
                <a:latin typeface="Times"/>
                <a:ea typeface="Times"/>
                <a:cs typeface="Times"/>
                <a:sym typeface="Times"/>
              </a:defRPr>
            </a:pPr>
            <a:r>
              <a:t>----- Meeting Notes (10/13/14 19:42) -----</a:t>
            </a:r>
          </a:p>
          <a:p>
            <a:pPr defTabSz="647700">
              <a:lnSpc>
                <a:spcPct val="100000"/>
              </a:lnSpc>
              <a:buClr>
                <a:srgbClr val="FFF08D"/>
              </a:buClr>
              <a:buFont typeface="Times"/>
              <a:defRPr sz="1600">
                <a:solidFill>
                  <a:srgbClr val="FFF08D"/>
                </a:solidFill>
                <a:uFill>
                  <a:solidFill>
                    <a:srgbClr val="FFF08D"/>
                  </a:solidFill>
                </a:uFill>
                <a:latin typeface="Times"/>
                <a:ea typeface="Times"/>
                <a:cs typeface="Times"/>
                <a:sym typeface="Times"/>
              </a:defRPr>
            </a:pPr>
            <a:r>
              <a:t>0:45</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defTabSz="647700">
              <a:lnSpc>
                <a:spcPct val="100000"/>
              </a:lnSpc>
              <a:buClr>
                <a:srgbClr val="FFF08D"/>
              </a:buClr>
              <a:buFont typeface="Times"/>
              <a:defRPr sz="1600">
                <a:solidFill>
                  <a:srgbClr val="FFF08D"/>
                </a:solidFill>
                <a:uFill>
                  <a:solidFill>
                    <a:srgbClr val="FFF08D"/>
                  </a:solidFill>
                </a:uFill>
                <a:latin typeface="Times"/>
                <a:ea typeface="Times"/>
                <a:cs typeface="Times"/>
                <a:sym typeface="Times"/>
              </a:defRPr>
            </a:pPr>
            <a:endParaRPr/>
          </a:p>
          <a:p>
            <a:pPr defTabSz="647700">
              <a:lnSpc>
                <a:spcPct val="100000"/>
              </a:lnSpc>
              <a:buClr>
                <a:srgbClr val="FFF08D"/>
              </a:buClr>
              <a:buFont typeface="Times"/>
              <a:defRPr sz="1600">
                <a:solidFill>
                  <a:srgbClr val="FFF08D"/>
                </a:solidFill>
                <a:uFill>
                  <a:solidFill>
                    <a:srgbClr val="FFF08D"/>
                  </a:solidFill>
                </a:uFill>
                <a:latin typeface="Times"/>
                <a:ea typeface="Times"/>
                <a:cs typeface="Times"/>
                <a:sym typeface="Times"/>
              </a:defRPr>
            </a:pPr>
            <a:r>
              <a:t>----- Meeting Notes (10/13/14 19:42) -----</a:t>
            </a:r>
          </a:p>
          <a:p>
            <a:pPr defTabSz="647700">
              <a:lnSpc>
                <a:spcPct val="100000"/>
              </a:lnSpc>
              <a:buClr>
                <a:srgbClr val="FFF08D"/>
              </a:buClr>
              <a:buFont typeface="Times"/>
              <a:defRPr sz="1600">
                <a:solidFill>
                  <a:srgbClr val="FFF08D"/>
                </a:solidFill>
                <a:uFill>
                  <a:solidFill>
                    <a:srgbClr val="FFF08D"/>
                  </a:solidFill>
                </a:uFill>
                <a:latin typeface="Times"/>
                <a:ea typeface="Times"/>
                <a:cs typeface="Times"/>
                <a:sym typeface="Times"/>
              </a:defRPr>
            </a:pPr>
            <a:r>
              <a:t>0:45</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8534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2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0387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-Note also that this division was DIFFERENT AT DIFFERENT STAGES in the Universe</a:t>
            </a:r>
          </a:p>
          <a:p>
            <a:pPr defTabSz="914400">
              <a:lnSpc>
                <a:spcPct val="100000"/>
              </a:lnSpc>
              <a:defRPr sz="1200">
                <a:latin typeface="Calibri"/>
                <a:ea typeface="Calibri"/>
                <a:cs typeface="Calibri"/>
                <a:sym typeface="Calibri"/>
              </a:defRPr>
            </a:pPr>
            <a:r>
              <a:t>-For example, right after the BB….</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-Immanuel Kant was one of the first to speculate that…[ ]</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a:t>
            </a:r>
          </a:p>
          <a:p>
            <a:pPr defTabSz="914400">
              <a:lnSpc>
                <a:spcPct val="100000"/>
              </a:lnSpc>
              <a:defRPr sz="1200">
                <a:latin typeface="Calibri"/>
                <a:ea typeface="Calibri"/>
                <a:cs typeface="Calibri"/>
                <a:sym typeface="Calibri"/>
              </a:defRPr>
            </a:pPr>
            <a:r>
              <a:t>Refs:</a:t>
            </a:r>
          </a:p>
          <a:p>
            <a:pPr defTabSz="914400">
              <a:lnSpc>
                <a:spcPct val="100000"/>
              </a:lnSpc>
              <a:defRPr sz="1200">
                <a:latin typeface="Calibri"/>
                <a:ea typeface="Calibri"/>
                <a:cs typeface="Calibri"/>
                <a:sym typeface="Calibri"/>
              </a:defRPr>
            </a:pPr>
            <a:r>
              <a:t>-Oscar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a:t>
            </a:r>
          </a:p>
          <a:p>
            <a:pPr defTabSz="914400">
              <a:lnSpc>
                <a:spcPct val="100000"/>
              </a:lnSpc>
              <a:defRPr sz="1200">
                <a:latin typeface="Calibri"/>
                <a:ea typeface="Calibri"/>
                <a:cs typeface="Calibri"/>
                <a:sym typeface="Calibri"/>
              </a:defRPr>
            </a:pPr>
            <a:r>
              <a:t>Refs</a:t>
            </a:r>
          </a:p>
          <a:p>
            <a:pPr defTabSz="914400">
              <a:lnSpc>
                <a:spcPct val="100000"/>
              </a:lnSpc>
              <a:defRPr sz="1200">
                <a:latin typeface="Calibri"/>
                <a:ea typeface="Calibri"/>
                <a:cs typeface="Calibri"/>
                <a:sym typeface="Calibri"/>
              </a:defRPr>
            </a:pPr>
            <a:r>
              <a:t>-Oscar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1920s…[ ]</a:t>
            </a:r>
          </a:p>
          <a:p>
            <a:pPr defTabSz="914400">
              <a:lnSpc>
                <a:spcPct val="100000"/>
              </a:lnSpc>
              <a:defRPr sz="1200">
                <a:latin typeface="Calibri"/>
                <a:ea typeface="Calibri"/>
                <a:cs typeface="Calibri"/>
                <a:sym typeface="Calibri"/>
              </a:defRPr>
            </a:pPr>
            <a:r>
              <a:t>-You can see he had originally written ‘N’ = Nova</a:t>
            </a:r>
          </a:p>
          <a:p>
            <a:pPr defTabSz="914400">
              <a:lnSpc>
                <a:spcPct val="100000"/>
              </a:lnSpc>
              <a:defRPr sz="1200">
                <a:latin typeface="Calibri"/>
                <a:ea typeface="Calibri"/>
                <a:cs typeface="Calibri"/>
                <a:sym typeface="Calibri"/>
              </a:defRPr>
            </a:pPr>
            <a:r>
              <a:t>-However, one of the so-called nova dimmed and brightened </a:t>
            </a:r>
          </a:p>
          <a:p>
            <a:pPr defTabSz="914400">
              <a:lnSpc>
                <a:spcPct val="100000"/>
              </a:lnSpc>
              <a:defRPr sz="1200">
                <a:latin typeface="Calibri"/>
                <a:ea typeface="Calibri"/>
                <a:cs typeface="Calibri"/>
                <a:sym typeface="Calibri"/>
              </a:defRPr>
            </a:pPr>
            <a:r>
              <a:t>	over a much shorter time period than seen in typical nova.</a:t>
            </a:r>
          </a:p>
          <a:p>
            <a:pPr defTabSz="914400">
              <a:lnSpc>
                <a:spcPct val="100000"/>
              </a:lnSpc>
              <a:defRPr sz="1200">
                <a:latin typeface="Calibri"/>
                <a:ea typeface="Calibri"/>
                <a:cs typeface="Calibri"/>
                <a:sym typeface="Calibri"/>
              </a:defRPr>
            </a:pPr>
            <a:r>
              <a:t>-He determined it was actually a Cepheid variable. </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a:t>
            </a:r>
          </a:p>
          <a:p>
            <a:pPr defTabSz="914400">
              <a:lnSpc>
                <a:spcPct val="100000"/>
              </a:lnSpc>
              <a:defRPr sz="1200">
                <a:latin typeface="Calibri"/>
                <a:ea typeface="Calibri"/>
                <a:cs typeface="Calibri"/>
                <a:sym typeface="Calibri"/>
              </a:defRPr>
            </a:pPr>
            <a:r>
              <a:t>Refs:</a:t>
            </a:r>
          </a:p>
          <a:p>
            <a:pPr defTabSz="914400">
              <a:lnSpc>
                <a:spcPct val="100000"/>
              </a:lnSpc>
              <a:defRPr sz="1200">
                <a:latin typeface="Calibri"/>
                <a:ea typeface="Calibri"/>
                <a:cs typeface="Calibri"/>
                <a:sym typeface="Calibri"/>
              </a:defRPr>
            </a:pPr>
            <a:r>
              <a:t>-Oscar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-Then we talked about the other types of galaxies in the LG</a:t>
            </a:r>
          </a:p>
          <a:p>
            <a:pPr defTabSz="914400">
              <a:lnSpc>
                <a:spcPct val="100000"/>
              </a:lnSpc>
              <a:defRPr sz="1200">
                <a:solidFill>
                  <a:srgbClr val="C00000"/>
                </a:solidFill>
                <a:latin typeface="Calibri"/>
                <a:ea typeface="Calibri"/>
                <a:cs typeface="Calibri"/>
                <a:sym typeface="Calibri"/>
              </a:defRPr>
            </a:pPr>
            <a:r>
              <a:t>-Q: What are they?</a:t>
            </a:r>
          </a:p>
          <a:p>
            <a:pPr defTabSz="914400">
              <a:lnSpc>
                <a:spcPct val="100000"/>
              </a:lnSpc>
              <a:defRPr sz="1200">
                <a:solidFill>
                  <a:srgbClr val="C00000"/>
                </a:solidFill>
                <a:latin typeface="Calibri"/>
                <a:ea typeface="Calibri"/>
                <a:cs typeface="Calibri"/>
                <a:sym typeface="Calibri"/>
              </a:defRPr>
            </a:pPr>
            <a:r>
              <a:t>-A: 1) Spirals</a:t>
            </a:r>
          </a:p>
          <a:p>
            <a:pPr defTabSz="914400">
              <a:lnSpc>
                <a:spcPct val="100000"/>
              </a:lnSpc>
              <a:defRPr sz="1200">
                <a:solidFill>
                  <a:srgbClr val="C00000"/>
                </a:solidFill>
                <a:latin typeface="Calibri"/>
                <a:ea typeface="Calibri"/>
                <a:cs typeface="Calibri"/>
                <a:sym typeface="Calibri"/>
              </a:defRPr>
            </a:pPr>
            <a:r>
              <a:t>     2) Magellanic clouds (interacting)</a:t>
            </a:r>
          </a:p>
          <a:p>
            <a:pPr defTabSz="914400">
              <a:lnSpc>
                <a:spcPct val="100000"/>
              </a:lnSpc>
              <a:defRPr sz="1200">
                <a:solidFill>
                  <a:srgbClr val="C00000"/>
                </a:solidFill>
                <a:latin typeface="Calibri"/>
                <a:ea typeface="Calibri"/>
                <a:cs typeface="Calibri"/>
                <a:sym typeface="Calibri"/>
              </a:defRPr>
            </a:pPr>
            <a:r>
              <a:t>     3) Dwarf Irregulars (highly SF-ing)</a:t>
            </a:r>
          </a:p>
          <a:p>
            <a:pPr defTabSz="914400">
              <a:lnSpc>
                <a:spcPct val="100000"/>
              </a:lnSpc>
              <a:defRPr sz="1200">
                <a:solidFill>
                  <a:srgbClr val="C00000"/>
                </a:solidFill>
                <a:latin typeface="Calibri"/>
                <a:ea typeface="Calibri"/>
                <a:cs typeface="Calibri"/>
                <a:sym typeface="Calibri"/>
              </a:defRPr>
            </a:pPr>
            <a:r>
              <a:t>     4) Dwarf ellipticals (no gas, old stars)</a:t>
            </a:r>
          </a:p>
          <a:p>
            <a:pPr defTabSz="914400">
              <a:lnSpc>
                <a:spcPct val="100000"/>
              </a:lnSpc>
              <a:defRPr sz="1200">
                <a:solidFill>
                  <a:srgbClr val="C00000"/>
                </a:solidFill>
                <a:latin typeface="Calibri"/>
                <a:ea typeface="Calibri"/>
                <a:cs typeface="Calibri"/>
                <a:sym typeface="Calibri"/>
              </a:defRPr>
            </a:pPr>
            <a:r>
              <a:t>     5) Dwarf spheroidals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a:t>
            </a:r>
          </a:p>
          <a:p>
            <a:pPr defTabSz="914400">
              <a:lnSpc>
                <a:spcPct val="100000"/>
              </a:lnSpc>
              <a:defRPr sz="1200">
                <a:latin typeface="Calibri"/>
                <a:ea typeface="Calibri"/>
                <a:cs typeface="Calibri"/>
                <a:sym typeface="Calibri"/>
              </a:defRPr>
            </a:pPr>
            <a:r>
              <a:t>Ref:</a:t>
            </a:r>
          </a:p>
          <a:p>
            <a:pPr defTabSz="914400">
              <a:lnSpc>
                <a:spcPct val="100000"/>
              </a:lnSpc>
              <a:defRPr sz="1200">
                <a:latin typeface="Calibri"/>
                <a:ea typeface="Calibri"/>
                <a:cs typeface="Calibri"/>
                <a:sym typeface="Calibri"/>
              </a:defRPr>
            </a:pPr>
            <a:r>
              <a:t>Book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-Galaxies come in a very WIDE range of different morphologies,</a:t>
            </a:r>
          </a:p>
          <a:p>
            <a:pPr defTabSz="914400">
              <a:lnSpc>
                <a:spcPct val="100000"/>
              </a:lnSpc>
              <a:defRPr sz="1200">
                <a:latin typeface="Calibri"/>
                <a:ea typeface="Calibri"/>
                <a:cs typeface="Calibri"/>
                <a:sym typeface="Calibri"/>
              </a:defRPr>
            </a:pPr>
            <a:r>
              <a:t>	and any complete theory of galaxy evolution should be able to explain this observation.</a:t>
            </a:r>
          </a:p>
          <a:p>
            <a:pPr defTabSz="914400">
              <a:lnSpc>
                <a:spcPct val="100000"/>
              </a:lnSpc>
              <a:defRPr sz="1200">
                <a:latin typeface="Calibri"/>
                <a:ea typeface="Calibri"/>
                <a:cs typeface="Calibri"/>
                <a:sym typeface="Calibri"/>
              </a:defRPr>
            </a:pPr>
            <a:r>
              <a:t>-Here you see what’s called the Hubble tuning fork as seen by the Herschel Space Telescope</a:t>
            </a:r>
          </a:p>
          <a:p>
            <a:pPr defTabSz="914400">
              <a:lnSpc>
                <a:spcPct val="100000"/>
              </a:lnSpc>
              <a:defRPr sz="1200">
                <a:latin typeface="Calibri"/>
                <a:ea typeface="Calibri"/>
                <a:cs typeface="Calibri"/>
                <a:sym typeface="Calibri"/>
              </a:defRPr>
            </a:pPr>
            <a:r>
              <a:t>-We will talk in more detail about the different CLASSES of galaxies shown here,</a:t>
            </a:r>
          </a:p>
          <a:p>
            <a:pPr defTabSz="914400">
              <a:lnSpc>
                <a:spcPct val="100000"/>
              </a:lnSpc>
              <a:defRPr sz="1200">
                <a:latin typeface="Calibri"/>
                <a:ea typeface="Calibri"/>
                <a:cs typeface="Calibri"/>
                <a:sym typeface="Calibri"/>
              </a:defRPr>
            </a:pPr>
            <a:r>
              <a:t>	but the thing to take away from this slide</a:t>
            </a:r>
          </a:p>
          <a:p>
            <a:pPr defTabSz="914400">
              <a:lnSpc>
                <a:spcPct val="100000"/>
              </a:lnSpc>
              <a:defRPr sz="1200">
                <a:latin typeface="Calibri"/>
                <a:ea typeface="Calibri"/>
                <a:cs typeface="Calibri"/>
                <a:sym typeface="Calibri"/>
              </a:defRPr>
            </a:pPr>
            <a:r>
              <a:t>	is that galaxy shapes are extremely diverse:</a:t>
            </a:r>
          </a:p>
          <a:p>
            <a:pPr defTabSz="914400">
              <a:lnSpc>
                <a:spcPct val="100000"/>
              </a:lnSpc>
              <a:defRPr sz="1200">
                <a:latin typeface="Calibri"/>
                <a:ea typeface="Calibri"/>
                <a:cs typeface="Calibri"/>
                <a:sym typeface="Calibri"/>
              </a:defRPr>
            </a:pPr>
            <a:r>
              <a:t>	-From large spiral galaxies, to a messy collection of stars,</a:t>
            </a:r>
          </a:p>
          <a:p>
            <a:pPr defTabSz="914400">
              <a:lnSpc>
                <a:spcPct val="100000"/>
              </a:lnSpc>
              <a:defRPr sz="1200">
                <a:latin typeface="Calibri"/>
                <a:ea typeface="Calibri"/>
                <a:cs typeface="Calibri"/>
                <a:sym typeface="Calibri"/>
              </a:defRPr>
            </a:pPr>
            <a:r>
              <a:t>		and everything in between.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Q: What properties can we measure from these galaxies?</a:t>
            </a:r>
          </a:p>
          <a:p>
            <a:pPr defTabSz="914400">
              <a:lnSpc>
                <a:spcPct val="100000"/>
              </a:lnSpc>
              <a:defRPr sz="1200">
                <a:latin typeface="Calibri"/>
                <a:ea typeface="Calibri"/>
                <a:cs typeface="Calibri"/>
                <a:sym typeface="Calibri"/>
              </a:defRPr>
            </a:pPr>
            <a:r>
              <a:t>A: e.g., Color, luminosity, shape, profile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-This is a plot of sky coordinates versus distance for galaxies from the Sloan Digital Sky Survey</a:t>
            </a:r>
          </a:p>
          <a:p>
            <a:pPr defTabSz="914400">
              <a:lnSpc>
                <a:spcPct val="100000"/>
              </a:lnSpc>
              <a:defRPr sz="1200">
                <a:latin typeface="Calibri"/>
                <a:ea typeface="Calibri"/>
                <a:cs typeface="Calibri"/>
                <a:sym typeface="Calibri"/>
              </a:defRPr>
            </a:pPr>
            <a:r>
              <a:t>-The Earth is at the center</a:t>
            </a:r>
          </a:p>
          <a:p>
            <a:pPr defTabSz="914400">
              <a:lnSpc>
                <a:spcPct val="100000"/>
              </a:lnSpc>
              <a:defRPr sz="1200">
                <a:latin typeface="Calibri"/>
                <a:ea typeface="Calibri"/>
                <a:cs typeface="Calibri"/>
                <a:sym typeface="Calibri"/>
              </a:defRPr>
            </a:pPr>
            <a:r>
              <a:t>-This shows the DISTANCE to all galaxies in a NARROW STRIP of sky</a:t>
            </a:r>
          </a:p>
          <a:p>
            <a:pPr defTabSz="914400">
              <a:lnSpc>
                <a:spcPct val="100000"/>
              </a:lnSpc>
              <a:defRPr sz="1200">
                <a:latin typeface="Calibri"/>
                <a:ea typeface="Calibri"/>
                <a:cs typeface="Calibri"/>
                <a:sym typeface="Calibri"/>
              </a:defRPr>
            </a:pPr>
            <a:r>
              <a:t>-The densest regions are areas where many galaxies are clustered together. </a:t>
            </a:r>
          </a:p>
          <a:p>
            <a:pPr defTabSz="914400">
              <a:lnSpc>
                <a:spcPct val="100000"/>
              </a:lnSpc>
              <a:defRPr sz="1200">
                <a:latin typeface="Calibri"/>
                <a:ea typeface="Calibri"/>
                <a:cs typeface="Calibri"/>
                <a:sym typeface="Calibri"/>
              </a:defRPr>
            </a:pPr>
            <a:r>
              <a:t>-What you should notice is that the distribution is NOT RANDOM</a:t>
            </a:r>
          </a:p>
          <a:p>
            <a:pPr defTabSz="914400">
              <a:lnSpc>
                <a:spcPct val="100000"/>
              </a:lnSpc>
              <a:defRPr sz="1200">
                <a:latin typeface="Calibri"/>
                <a:ea typeface="Calibri"/>
                <a:cs typeface="Calibri"/>
                <a:sym typeface="Calibri"/>
              </a:defRPr>
            </a:pPr>
            <a:r>
              <a:t>-There are clusters, and there are CLUSTERS OF CLUSTERS -- </a:t>
            </a:r>
          </a:p>
          <a:p>
            <a:pPr defTabSz="914400">
              <a:lnSpc>
                <a:spcPct val="100000"/>
              </a:lnSpc>
              <a:defRPr sz="1200">
                <a:latin typeface="Calibri"/>
                <a:ea typeface="Calibri"/>
                <a:cs typeface="Calibri"/>
                <a:sym typeface="Calibri"/>
              </a:defRPr>
            </a:pPr>
            <a:r>
              <a:t>	the end results is sometimes described like soap bubbles</a:t>
            </a:r>
          </a:p>
          <a:p>
            <a:pPr defTabSz="914400">
              <a:lnSpc>
                <a:spcPct val="100000"/>
              </a:lnSpc>
              <a:defRPr sz="1200">
                <a:latin typeface="Calibri"/>
                <a:ea typeface="Calibri"/>
                <a:cs typeface="Calibri"/>
                <a:sym typeface="Calibri"/>
              </a:defRPr>
            </a:pPr>
            <a:r>
              <a:t>-There is a LSS to the universe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xfrm>
            <a:off x="381000" y="685800"/>
            <a:ext cx="6096000" cy="3429000"/>
          </a:xfrm>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u="sng" dirty="0">
                <a:hlinkClick r:id="rId3"/>
              </a:rPr>
              <a:t>http://astro.dur.ac.uk/~ams/GamaMovie/</a:t>
            </a:r>
            <a:r>
              <a:rPr lang="en-US" dirty="0"/>
              <a:t> </a:t>
            </a:r>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ClrTx/>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231900" y="863600"/>
            <a:ext cx="21907500" cy="2006600"/>
          </a:xfrm>
          <a:prstGeom prst="rect">
            <a:avLst/>
          </a:prstGeom>
        </p:spPr>
        <p:txBody>
          <a:bodyPr anchor="t"/>
          <a:lstStyle>
            <a:lvl1pPr algn="l">
              <a:defRPr sz="6200" cap="all" spc="992">
                <a:solidFill>
                  <a:srgbClr val="EDFB03"/>
                </a:solidFill>
                <a:latin typeface="Chalkduster"/>
                <a:ea typeface="Chalkduster"/>
                <a:cs typeface="Chalkduster"/>
                <a:sym typeface="Chalkduster"/>
              </a:defRPr>
            </a:lvl1pPr>
          </a:lstStyle>
          <a:p>
            <a:r>
              <a:t>Title Text</a:t>
            </a:r>
          </a:p>
        </p:txBody>
      </p:sp>
      <p:sp>
        <p:nvSpPr>
          <p:cNvPr id="118" name="Body Level One…"/>
          <p:cNvSpPr txBox="1">
            <a:spLocks noGrp="1"/>
          </p:cNvSpPr>
          <p:nvPr>
            <p:ph type="body" idx="1"/>
          </p:nvPr>
        </p:nvSpPr>
        <p:spPr>
          <a:xfrm>
            <a:off x="1231900" y="2844800"/>
            <a:ext cx="21907500" cy="9448800"/>
          </a:xfrm>
          <a:prstGeom prst="rect">
            <a:avLst/>
          </a:prstGeom>
        </p:spPr>
        <p:txBody>
          <a:bodyPr/>
          <a:lstStyle>
            <a:lvl1pPr>
              <a:buClr>
                <a:srgbClr val="646464"/>
              </a:buClr>
              <a:buSzPct val="90000"/>
              <a:defRPr sz="5000">
                <a:latin typeface="Chalkboard"/>
                <a:ea typeface="Chalkboard"/>
                <a:cs typeface="Chalkboard"/>
                <a:sym typeface="Chalkboard"/>
              </a:defRPr>
            </a:lvl1pPr>
            <a:lvl2pPr>
              <a:buClr>
                <a:srgbClr val="646464"/>
              </a:buClr>
              <a:buSzPct val="90000"/>
              <a:defRPr sz="5000">
                <a:latin typeface="Chalkboard"/>
                <a:ea typeface="Chalkboard"/>
                <a:cs typeface="Chalkboard"/>
                <a:sym typeface="Chalkboard"/>
              </a:defRPr>
            </a:lvl2pPr>
            <a:lvl3pPr>
              <a:buClr>
                <a:srgbClr val="646464"/>
              </a:buClr>
              <a:buSzPct val="90000"/>
              <a:defRPr sz="5000">
                <a:latin typeface="Chalkboard"/>
                <a:ea typeface="Chalkboard"/>
                <a:cs typeface="Chalkboard"/>
                <a:sym typeface="Chalkboard"/>
              </a:defRPr>
            </a:lvl3pPr>
            <a:lvl4pPr>
              <a:buClr>
                <a:srgbClr val="646464"/>
              </a:buClr>
              <a:buSzPct val="90000"/>
              <a:defRPr sz="5000">
                <a:latin typeface="Chalkboard"/>
                <a:ea typeface="Chalkboard"/>
                <a:cs typeface="Chalkboard"/>
                <a:sym typeface="Chalkboard"/>
              </a:defRPr>
            </a:lvl4pPr>
            <a:lvl5pPr>
              <a:buClr>
                <a:srgbClr val="646464"/>
              </a:buClr>
              <a:buSzPct val="90000"/>
              <a:defRPr sz="5000">
                <a:latin typeface="Chalkboard"/>
                <a:ea typeface="Chalkboard"/>
                <a:cs typeface="Chalkboard"/>
                <a:sym typeface="Chalkboard"/>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50790" y="13049250"/>
            <a:ext cx="431293" cy="520700"/>
          </a:xfrm>
          <a:prstGeom prst="rect">
            <a:avLst/>
          </a:prstGeom>
        </p:spPr>
        <p:txBody>
          <a:bodyPr/>
          <a:lstStyle>
            <a:lvl1pPr>
              <a:defRPr>
                <a:latin typeface="Avenir Light"/>
                <a:ea typeface="Avenir Light"/>
                <a:cs typeface="Avenir Light"/>
                <a:sym typeface="Avenir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copy 8">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4548187" y="214312"/>
            <a:ext cx="15251907" cy="2946798"/>
          </a:xfrm>
          <a:prstGeom prst="rect">
            <a:avLst/>
          </a:prstGeom>
        </p:spPr>
        <p:txBody>
          <a:bodyPr lIns="53578" tIns="53578" rIns="53578" bIns="53578">
            <a:noAutofit/>
          </a:bodyPr>
          <a:lstStyle>
            <a:lvl1pPr defTabSz="821531">
              <a:defRPr sz="9400">
                <a:latin typeface="American Typewriter"/>
                <a:ea typeface="American Typewriter"/>
                <a:cs typeface="American Typewriter"/>
                <a:sym typeface="American Typewriter"/>
              </a:defRPr>
            </a:lvl1pPr>
          </a:lstStyle>
          <a:p>
            <a:r>
              <a:t>Title Text</a:t>
            </a:r>
          </a:p>
        </p:txBody>
      </p:sp>
      <p:sp>
        <p:nvSpPr>
          <p:cNvPr id="127" name="Body Level One…"/>
          <p:cNvSpPr txBox="1">
            <a:spLocks noGrp="1"/>
          </p:cNvSpPr>
          <p:nvPr>
            <p:ph type="body" sz="half" idx="1"/>
          </p:nvPr>
        </p:nvSpPr>
        <p:spPr>
          <a:xfrm>
            <a:off x="4548187" y="3536156"/>
            <a:ext cx="15251907" cy="8590360"/>
          </a:xfrm>
          <a:prstGeom prst="rect">
            <a:avLst/>
          </a:prstGeom>
        </p:spPr>
        <p:txBody>
          <a:bodyPr lIns="53578" tIns="53578" rIns="53578" bIns="53578">
            <a:noAutofit/>
          </a:bodyPr>
          <a:lstStyle>
            <a:lvl1pPr marL="880829" indent="-614129" defTabSz="821531">
              <a:spcBef>
                <a:spcPts val="4500"/>
              </a:spcBef>
              <a:buClrTx/>
              <a:buSzPct val="120000"/>
              <a:defRPr sz="5600">
                <a:latin typeface="American Typewriter"/>
                <a:ea typeface="American Typewriter"/>
                <a:cs typeface="American Typewriter"/>
                <a:sym typeface="American Typewriter"/>
              </a:defRPr>
            </a:lvl1pPr>
            <a:lvl2pPr marL="1292124" indent="-614129" defTabSz="821531">
              <a:spcBef>
                <a:spcPts val="4500"/>
              </a:spcBef>
              <a:buClrTx/>
              <a:buSzPct val="120000"/>
              <a:defRPr sz="5600">
                <a:latin typeface="American Typewriter"/>
                <a:ea typeface="American Typewriter"/>
                <a:cs typeface="American Typewriter"/>
                <a:sym typeface="American Typewriter"/>
              </a:defRPr>
            </a:lvl2pPr>
            <a:lvl3pPr marL="1688999" indent="-614129" defTabSz="821531">
              <a:spcBef>
                <a:spcPts val="4500"/>
              </a:spcBef>
              <a:buClrTx/>
              <a:buSzPct val="120000"/>
              <a:defRPr sz="5600">
                <a:latin typeface="American Typewriter"/>
                <a:ea typeface="American Typewriter"/>
                <a:cs typeface="American Typewriter"/>
                <a:sym typeface="American Typewriter"/>
              </a:defRPr>
            </a:lvl3pPr>
            <a:lvl4pPr marL="2099104" indent="-614129" defTabSz="821531">
              <a:spcBef>
                <a:spcPts val="4500"/>
              </a:spcBef>
              <a:buClrTx/>
              <a:buSzPct val="120000"/>
              <a:defRPr sz="5600">
                <a:latin typeface="American Typewriter"/>
                <a:ea typeface="American Typewriter"/>
                <a:cs typeface="American Typewriter"/>
                <a:sym typeface="American Typewriter"/>
              </a:defRPr>
            </a:lvl4pPr>
            <a:lvl5pPr marL="2506429" indent="-614129" defTabSz="821531">
              <a:spcBef>
                <a:spcPts val="4500"/>
              </a:spcBef>
              <a:buClrTx/>
              <a:buSzPct val="120000"/>
              <a:defRPr sz="5600">
                <a:latin typeface="American Typewriter"/>
                <a:ea typeface="American Typewriter"/>
                <a:cs typeface="American Typewriter"/>
                <a:sym typeface="American Typewriter"/>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2979" y="12827595"/>
            <a:ext cx="450108" cy="437357"/>
          </a:xfrm>
          <a:prstGeom prst="rect">
            <a:avLst/>
          </a:prstGeom>
        </p:spPr>
        <p:txBody>
          <a:bodyPr lIns="53578" tIns="53578" rIns="53578" bIns="53578" anchor="ctr"/>
          <a:lstStyle>
            <a:lvl1pPr defTabSz="821531">
              <a:defRPr sz="2200">
                <a:latin typeface="American Typewriter"/>
                <a:ea typeface="American Typewriter"/>
                <a:cs typeface="American Typewriter"/>
                <a:sym typeface="American Typewriter"/>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 Title Only">
    <p:spTree>
      <p:nvGrpSpPr>
        <p:cNvPr id="1" name=""/>
        <p:cNvGrpSpPr/>
        <p:nvPr/>
      </p:nvGrpSpPr>
      <p:grpSpPr>
        <a:xfrm>
          <a:off x="0" y="0"/>
          <a:ext cx="0" cy="0"/>
          <a:chOff x="0" y="0"/>
          <a:chExt cx="0" cy="0"/>
        </a:xfrm>
      </p:grpSpPr>
      <p:sp>
        <p:nvSpPr>
          <p:cNvPr id="135" name="April 17, 2013"/>
          <p:cNvSpPr/>
          <p:nvPr/>
        </p:nvSpPr>
        <p:spPr>
          <a:xfrm>
            <a:off x="3958828" y="12842521"/>
            <a:ext cx="4286251" cy="462757"/>
          </a:xfrm>
          <a:prstGeom prst="rect">
            <a:avLst/>
          </a:prstGeom>
          <a:ln w="12700"/>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578" tIns="53578" rIns="53578" bIns="53578" anchor="ctr">
            <a:spAutoFit/>
          </a:bodyPr>
          <a:lstStyle>
            <a:lvl1pPr algn="l" defTabSz="910828">
              <a:buClr>
                <a:srgbClr val="9A9A9A"/>
              </a:buClr>
              <a:defRPr sz="2200" b="0">
                <a:solidFill>
                  <a:srgbClr val="9A9A9A"/>
                </a:solidFill>
                <a:uFill>
                  <a:solidFill>
                    <a:srgbClr val="9A9A9A"/>
                  </a:solidFill>
                </a:uFill>
                <a:latin typeface="Times"/>
                <a:ea typeface="Times"/>
                <a:cs typeface="Times"/>
                <a:sym typeface="Times"/>
              </a:defRPr>
            </a:lvl1pPr>
          </a:lstStyle>
          <a:p>
            <a:r>
              <a:t>April 17, 2013</a:t>
            </a:r>
          </a:p>
        </p:txBody>
      </p:sp>
      <p:sp>
        <p:nvSpPr>
          <p:cNvPr id="136" name="Dan Coe - STScI Cluster Lensing Workshop"/>
          <p:cNvSpPr/>
          <p:nvPr/>
        </p:nvSpPr>
        <p:spPr>
          <a:xfrm>
            <a:off x="9298781" y="12842521"/>
            <a:ext cx="5822157" cy="462757"/>
          </a:xfrm>
          <a:prstGeom prst="rect">
            <a:avLst/>
          </a:prstGeom>
          <a:ln w="12700"/>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578" tIns="53578" rIns="53578" bIns="53578" anchor="ctr">
            <a:spAutoFit/>
          </a:bodyPr>
          <a:lstStyle>
            <a:lvl1pPr defTabSz="910828">
              <a:buClr>
                <a:srgbClr val="9A9A9A"/>
              </a:buClr>
              <a:defRPr sz="2200" b="0">
                <a:solidFill>
                  <a:srgbClr val="9A9A9A"/>
                </a:solidFill>
                <a:uFill>
                  <a:solidFill>
                    <a:srgbClr val="9A9A9A"/>
                  </a:solidFill>
                </a:uFill>
                <a:latin typeface="Times"/>
                <a:ea typeface="Times"/>
                <a:cs typeface="Times"/>
                <a:sym typeface="Times"/>
              </a:defRPr>
            </a:lvl1pPr>
          </a:lstStyle>
          <a:p>
            <a:r>
              <a:t>Dan Coe - STScI Cluster Lensing Workshop</a:t>
            </a:r>
          </a:p>
        </p:txBody>
      </p:sp>
      <p:sp>
        <p:nvSpPr>
          <p:cNvPr id="137" name="Title Text"/>
          <p:cNvSpPr txBox="1">
            <a:spLocks noGrp="1"/>
          </p:cNvSpPr>
          <p:nvPr>
            <p:ph type="title"/>
          </p:nvPr>
        </p:nvSpPr>
        <p:spPr>
          <a:xfrm>
            <a:off x="3958828" y="549276"/>
            <a:ext cx="16466344" cy="2286001"/>
          </a:xfrm>
          <a:prstGeom prst="rect">
            <a:avLst/>
          </a:prstGeom>
          <a:ln>
            <a:round/>
          </a:ln>
        </p:spPr>
        <p:txBody>
          <a:bodyPr lIns="53578" tIns="53578" rIns="53578" bIns="53578">
            <a:noAutofit/>
          </a:bodyPr>
          <a:lstStyle>
            <a:lvl1pPr defTabSz="1821656">
              <a:defRPr sz="8600">
                <a:solidFill>
                  <a:srgbClr val="000000"/>
                </a:solidFill>
                <a:uFill>
                  <a:solidFill>
                    <a:srgbClr val="000000"/>
                  </a:solidFill>
                </a:uFill>
                <a:latin typeface="Times"/>
                <a:ea typeface="Times"/>
                <a:cs typeface="Times"/>
                <a:sym typeface="Times"/>
              </a:defRPr>
            </a:lvl1pPr>
          </a:lstStyle>
          <a:p>
            <a:r>
              <a:t>Title Text</a:t>
            </a:r>
          </a:p>
        </p:txBody>
      </p:sp>
      <p:sp>
        <p:nvSpPr>
          <p:cNvPr id="138" name="Slide Number"/>
          <p:cNvSpPr txBox="1">
            <a:spLocks noGrp="1"/>
          </p:cNvSpPr>
          <p:nvPr>
            <p:ph type="sldNum" sz="quarter" idx="2"/>
          </p:nvPr>
        </p:nvSpPr>
        <p:spPr>
          <a:xfrm>
            <a:off x="20022345" y="12972299"/>
            <a:ext cx="399257" cy="462757"/>
          </a:xfrm>
          <a:prstGeom prst="rect">
            <a:avLst/>
          </a:prstGeom>
          <a:ln>
            <a:round/>
          </a:ln>
        </p:spPr>
        <p:txBody>
          <a:bodyPr lIns="53578" tIns="53578" rIns="53578" bIns="53578" anchor="b"/>
          <a:lstStyle>
            <a:lvl1pPr algn="r" defTabSz="910828">
              <a:defRPr sz="2200">
                <a:solidFill>
                  <a:srgbClr val="9A9A9A"/>
                </a:solidFill>
                <a:uFill>
                  <a:solidFill>
                    <a:srgbClr val="9A9A9A"/>
                  </a:solidFill>
                </a:u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copy 5">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4423171" y="0"/>
            <a:ext cx="15537658" cy="4732735"/>
          </a:xfrm>
          <a:prstGeom prst="rect">
            <a:avLst/>
          </a:prstGeom>
        </p:spPr>
        <p:txBody>
          <a:bodyPr lIns="71437" tIns="71437" rIns="71437" bIns="71437">
            <a:noAutofit/>
          </a:bodyPr>
          <a:lstStyle>
            <a:lvl1pPr marL="81280" marR="81280" defTabSz="1821656">
              <a:defRPr sz="8600">
                <a:solidFill>
                  <a:srgbClr val="000000"/>
                </a:solidFill>
                <a:uFill>
                  <a:solidFill>
                    <a:srgbClr val="000000"/>
                  </a:solidFill>
                </a:uFill>
                <a:latin typeface="Arial"/>
                <a:ea typeface="Arial"/>
                <a:cs typeface="Arial"/>
                <a:sym typeface="Arial"/>
              </a:defRPr>
            </a:lvl1pPr>
          </a:lstStyle>
          <a:p>
            <a:r>
              <a:t>Title Text</a:t>
            </a:r>
          </a:p>
        </p:txBody>
      </p:sp>
      <p:sp>
        <p:nvSpPr>
          <p:cNvPr id="146" name="Body Level One…"/>
          <p:cNvSpPr txBox="1">
            <a:spLocks noGrp="1"/>
          </p:cNvSpPr>
          <p:nvPr>
            <p:ph type="body" idx="1"/>
          </p:nvPr>
        </p:nvSpPr>
        <p:spPr>
          <a:xfrm>
            <a:off x="4423171" y="3964781"/>
            <a:ext cx="15537658" cy="9751219"/>
          </a:xfrm>
          <a:prstGeom prst="rect">
            <a:avLst/>
          </a:prstGeom>
        </p:spPr>
        <p:txBody>
          <a:bodyPr lIns="71437" tIns="71437" rIns="71437" bIns="71437" anchor="t">
            <a:noAutofit/>
          </a:bodyPr>
          <a:lstStyle>
            <a:lvl1pPr marL="508230" marR="81280" indent="-467590" defTabSz="1821656">
              <a:spcBef>
                <a:spcPts val="1400"/>
              </a:spcBef>
              <a:buClrTx/>
              <a:buSzPct val="100000"/>
              <a:defRPr sz="6000">
                <a:solidFill>
                  <a:srgbClr val="000000"/>
                </a:solidFill>
                <a:uFill>
                  <a:solidFill>
                    <a:srgbClr val="000000"/>
                  </a:solidFill>
                </a:uFill>
                <a:latin typeface="Arial"/>
                <a:ea typeface="Arial"/>
                <a:cs typeface="Arial"/>
                <a:sym typeface="Arial"/>
              </a:defRPr>
            </a:lvl1pPr>
            <a:lvl2pPr marL="888866" marR="81280" indent="-391026" defTabSz="1821656">
              <a:spcBef>
                <a:spcPts val="1200"/>
              </a:spcBef>
              <a:buClrTx/>
              <a:buSzPct val="100000"/>
              <a:buChar char="–"/>
              <a:defRPr sz="5200">
                <a:solidFill>
                  <a:srgbClr val="000000"/>
                </a:solidFill>
                <a:uFill>
                  <a:solidFill>
                    <a:srgbClr val="000000"/>
                  </a:solidFill>
                </a:uFill>
                <a:latin typeface="Arial"/>
                <a:ea typeface="Arial"/>
                <a:cs typeface="Arial"/>
                <a:sym typeface="Arial"/>
              </a:defRPr>
            </a:lvl2pPr>
            <a:lvl3pPr marL="1264322" marR="81280" indent="-309282" defTabSz="1821656">
              <a:spcBef>
                <a:spcPts val="1100"/>
              </a:spcBef>
              <a:buClrTx/>
              <a:buSzPct val="100000"/>
              <a:defRPr sz="4600">
                <a:solidFill>
                  <a:srgbClr val="000000"/>
                </a:solidFill>
                <a:uFill>
                  <a:solidFill>
                    <a:srgbClr val="000000"/>
                  </a:solidFill>
                </a:uFill>
                <a:latin typeface="Arial"/>
                <a:ea typeface="Arial"/>
                <a:cs typeface="Arial"/>
                <a:sym typeface="Arial"/>
              </a:defRPr>
            </a:lvl3pPr>
            <a:lvl4pPr marL="17224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4pPr>
            <a:lvl5pPr marL="21796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7" name="Slide Number"/>
          <p:cNvSpPr txBox="1">
            <a:spLocks noGrp="1"/>
          </p:cNvSpPr>
          <p:nvPr>
            <p:ph type="sldNum" sz="quarter" idx="2"/>
          </p:nvPr>
        </p:nvSpPr>
        <p:spPr>
          <a:xfrm>
            <a:off x="17812098" y="12501562"/>
            <a:ext cx="494607" cy="488505"/>
          </a:xfrm>
          <a:prstGeom prst="rect">
            <a:avLst/>
          </a:prstGeom>
        </p:spPr>
        <p:txBody>
          <a:bodyPr lIns="71437" tIns="71437" rIns="71437" bIns="71437"/>
          <a:lstStyle>
            <a:lvl1pPr defTabSz="910828">
              <a:defRPr>
                <a:solidFill>
                  <a:srgbClr val="000000"/>
                </a:solidFill>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タイトルとコンテンツ">
    <p:bg>
      <p:bgPr>
        <a:solidFill>
          <a:srgbClr val="FFFFFF"/>
        </a:solidFill>
        <a:effectLst/>
      </p:bgPr>
    </p:bg>
    <p:spTree>
      <p:nvGrpSpPr>
        <p:cNvPr id="1" name=""/>
        <p:cNvGrpSpPr/>
        <p:nvPr/>
      </p:nvGrpSpPr>
      <p:grpSpPr>
        <a:xfrm>
          <a:off x="0" y="0"/>
          <a:ext cx="0" cy="0"/>
          <a:chOff x="0" y="0"/>
          <a:chExt cx="0" cy="0"/>
        </a:xfrm>
      </p:grpSpPr>
      <p:sp>
        <p:nvSpPr>
          <p:cNvPr id="154" name="Title Text"/>
          <p:cNvSpPr txBox="1">
            <a:spLocks noGrp="1"/>
          </p:cNvSpPr>
          <p:nvPr>
            <p:ph type="title"/>
          </p:nvPr>
        </p:nvSpPr>
        <p:spPr>
          <a:xfrm>
            <a:off x="3962400" y="549275"/>
            <a:ext cx="16459200" cy="2286001"/>
          </a:xfrm>
          <a:prstGeom prst="rect">
            <a:avLst/>
          </a:prstGeom>
        </p:spPr>
        <p:txBody>
          <a:bodyPr lIns="91393" tIns="91393" rIns="91393" bIns="91393"/>
          <a:lstStyle>
            <a:lvl1pPr defTabSz="913928">
              <a:defRPr sz="8600">
                <a:solidFill>
                  <a:srgbClr val="000000"/>
                </a:solidFill>
                <a:latin typeface="Times"/>
                <a:ea typeface="Times"/>
                <a:cs typeface="Times"/>
                <a:sym typeface="Times"/>
              </a:defRPr>
            </a:lvl1pPr>
          </a:lstStyle>
          <a:p>
            <a:r>
              <a:t>Title Text</a:t>
            </a:r>
          </a:p>
        </p:txBody>
      </p:sp>
      <p:sp>
        <p:nvSpPr>
          <p:cNvPr id="155" name="Body Level One…"/>
          <p:cNvSpPr txBox="1">
            <a:spLocks noGrp="1"/>
          </p:cNvSpPr>
          <p:nvPr>
            <p:ph type="body" idx="1"/>
          </p:nvPr>
        </p:nvSpPr>
        <p:spPr>
          <a:xfrm>
            <a:off x="3962400" y="3200419"/>
            <a:ext cx="16459200" cy="9051928"/>
          </a:xfrm>
          <a:prstGeom prst="rect">
            <a:avLst/>
          </a:prstGeom>
        </p:spPr>
        <p:txBody>
          <a:bodyPr lIns="91393" tIns="91393" rIns="91393" bIns="91393" anchor="t"/>
          <a:lstStyle>
            <a:lvl1pPr marL="642613" indent="-642613" defTabSz="913928">
              <a:spcBef>
                <a:spcPts val="1500"/>
              </a:spcBef>
              <a:buClrTx/>
              <a:buSzPct val="100000"/>
              <a:buFont typeface="Arial"/>
              <a:defRPr sz="6000">
                <a:solidFill>
                  <a:srgbClr val="000000"/>
                </a:solidFill>
                <a:latin typeface="Times"/>
                <a:ea typeface="Times"/>
                <a:cs typeface="Times"/>
                <a:sym typeface="Times"/>
              </a:defRPr>
            </a:lvl1pPr>
            <a:lvl2pPr marL="1068973" indent="-612006" defTabSz="913928">
              <a:spcBef>
                <a:spcPts val="1500"/>
              </a:spcBef>
              <a:buClrTx/>
              <a:buSzPct val="100000"/>
              <a:buFont typeface="Arial"/>
              <a:buChar char="–"/>
              <a:defRPr sz="6000">
                <a:solidFill>
                  <a:srgbClr val="000000"/>
                </a:solidFill>
                <a:latin typeface="Times"/>
                <a:ea typeface="Times"/>
                <a:cs typeface="Times"/>
                <a:sym typeface="Times"/>
              </a:defRPr>
            </a:lvl2pPr>
            <a:lvl3pPr marL="1485133" indent="-571202" defTabSz="913928">
              <a:spcBef>
                <a:spcPts val="1500"/>
              </a:spcBef>
              <a:buClrTx/>
              <a:buSzPct val="100000"/>
              <a:buFont typeface="Arial"/>
              <a:defRPr sz="6000">
                <a:solidFill>
                  <a:srgbClr val="000000"/>
                </a:solidFill>
                <a:latin typeface="Times"/>
                <a:ea typeface="Times"/>
                <a:cs typeface="Times"/>
                <a:sym typeface="Times"/>
              </a:defRPr>
            </a:lvl3pPr>
            <a:lvl4pPr marL="2056341" indent="-685442" defTabSz="913928">
              <a:spcBef>
                <a:spcPts val="1500"/>
              </a:spcBef>
              <a:buClrTx/>
              <a:buSzPct val="100000"/>
              <a:buFont typeface="Arial"/>
              <a:buChar char="–"/>
              <a:defRPr sz="6000">
                <a:solidFill>
                  <a:srgbClr val="000000"/>
                </a:solidFill>
                <a:latin typeface="Times"/>
                <a:ea typeface="Times"/>
                <a:cs typeface="Times"/>
                <a:sym typeface="Times"/>
              </a:defRPr>
            </a:lvl4pPr>
            <a:lvl5pPr marL="2513312" indent="-685443" defTabSz="913928">
              <a:spcBef>
                <a:spcPts val="1500"/>
              </a:spcBef>
              <a:buClrTx/>
              <a:buSzPct val="100000"/>
              <a:buFont typeface="Arial"/>
              <a:buChar char="»"/>
              <a:defRPr sz="6000">
                <a:solidFill>
                  <a:srgbClr val="000000"/>
                </a:solidFill>
                <a:latin typeface="Times"/>
                <a:ea typeface="Times"/>
                <a:cs typeface="Times"/>
                <a:sym typeface="Times"/>
              </a:defRPr>
            </a:lvl5pPr>
          </a:lstStyle>
          <a:p>
            <a:r>
              <a:t>Body Level One</a:t>
            </a:r>
          </a:p>
          <a:p>
            <a:pPr lvl="1"/>
            <a:r>
              <a:t>Body Level Two</a:t>
            </a:r>
          </a:p>
          <a:p>
            <a:pPr lvl="2"/>
            <a:r>
              <a:t>Body Level Three</a:t>
            </a:r>
          </a:p>
          <a:p>
            <a:pPr lvl="3"/>
            <a:r>
              <a:t>Body Level Four</a:t>
            </a:r>
          </a:p>
          <a:p>
            <a:pPr lvl="4"/>
            <a:r>
              <a:t>Body Level Five</a:t>
            </a:r>
          </a:p>
        </p:txBody>
      </p:sp>
      <p:sp>
        <p:nvSpPr>
          <p:cNvPr id="156" name="Slide Number"/>
          <p:cNvSpPr txBox="1">
            <a:spLocks noGrp="1"/>
          </p:cNvSpPr>
          <p:nvPr>
            <p:ph type="sldNum" sz="quarter" idx="2"/>
          </p:nvPr>
        </p:nvSpPr>
        <p:spPr>
          <a:xfrm>
            <a:off x="19946711" y="12808651"/>
            <a:ext cx="474889" cy="538389"/>
          </a:xfrm>
          <a:prstGeom prst="rect">
            <a:avLst/>
          </a:prstGeom>
        </p:spPr>
        <p:txBody>
          <a:bodyPr lIns="91393" tIns="91393" rIns="91393" bIns="91393" anchor="ctr"/>
          <a:lstStyle>
            <a:lvl1pPr algn="r" defTabSz="913928">
              <a:defRPr sz="2200">
                <a:solidFill>
                  <a:srgbClr val="888888"/>
                </a:solid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タイトルとコンテンツ">
    <p:bg>
      <p:bgPr>
        <a:solidFill>
          <a:srgbClr val="FFFFFF"/>
        </a:solidFill>
        <a:effectLst/>
      </p:bgPr>
    </p:bg>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3962400" y="549276"/>
            <a:ext cx="16459200" cy="2286001"/>
          </a:xfrm>
          <a:prstGeom prst="rect">
            <a:avLst/>
          </a:prstGeom>
        </p:spPr>
        <p:txBody>
          <a:bodyPr lIns="91393" tIns="91393" rIns="91393" bIns="91393"/>
          <a:lstStyle>
            <a:lvl1pPr defTabSz="913928">
              <a:defRPr sz="8800">
                <a:solidFill>
                  <a:srgbClr val="000000"/>
                </a:solidFill>
                <a:latin typeface="Times"/>
                <a:ea typeface="Times"/>
                <a:cs typeface="Times"/>
                <a:sym typeface="Times"/>
              </a:defRPr>
            </a:lvl1pPr>
          </a:lstStyle>
          <a:p>
            <a:r>
              <a:t>Title Text</a:t>
            </a:r>
          </a:p>
        </p:txBody>
      </p:sp>
      <p:sp>
        <p:nvSpPr>
          <p:cNvPr id="164" name="Body Level One…"/>
          <p:cNvSpPr txBox="1">
            <a:spLocks noGrp="1"/>
          </p:cNvSpPr>
          <p:nvPr>
            <p:ph type="body" idx="1"/>
          </p:nvPr>
        </p:nvSpPr>
        <p:spPr>
          <a:xfrm>
            <a:off x="3962400" y="3200419"/>
            <a:ext cx="16459200" cy="9051927"/>
          </a:xfrm>
          <a:prstGeom prst="rect">
            <a:avLst/>
          </a:prstGeom>
        </p:spPr>
        <p:txBody>
          <a:bodyPr lIns="91393" tIns="91393" rIns="91393" bIns="91393" anchor="t"/>
          <a:lstStyle>
            <a:lvl1pPr marL="685453" indent="-685453" defTabSz="913928">
              <a:spcBef>
                <a:spcPts val="1500"/>
              </a:spcBef>
              <a:buClrTx/>
              <a:buSzPct val="100000"/>
              <a:buFont typeface="Arial"/>
              <a:defRPr sz="6400">
                <a:solidFill>
                  <a:srgbClr val="000000"/>
                </a:solidFill>
                <a:latin typeface="Times"/>
                <a:ea typeface="Times"/>
                <a:cs typeface="Times"/>
                <a:sym typeface="Times"/>
              </a:defRPr>
            </a:lvl1pPr>
            <a:lvl2pPr marL="1109773" indent="-652806" defTabSz="913928">
              <a:spcBef>
                <a:spcPts val="1500"/>
              </a:spcBef>
              <a:buClrTx/>
              <a:buSzPct val="100000"/>
              <a:buFont typeface="Arial"/>
              <a:buChar char="–"/>
              <a:defRPr sz="6400">
                <a:solidFill>
                  <a:srgbClr val="000000"/>
                </a:solidFill>
                <a:latin typeface="Times"/>
                <a:ea typeface="Times"/>
                <a:cs typeface="Times"/>
                <a:sym typeface="Times"/>
              </a:defRPr>
            </a:lvl2pPr>
            <a:lvl3pPr marL="1523213" indent="-609282" defTabSz="913928">
              <a:spcBef>
                <a:spcPts val="1500"/>
              </a:spcBef>
              <a:buClrTx/>
              <a:buSzPct val="100000"/>
              <a:buFont typeface="Arial"/>
              <a:defRPr sz="6400">
                <a:solidFill>
                  <a:srgbClr val="000000"/>
                </a:solidFill>
                <a:latin typeface="Times"/>
                <a:ea typeface="Times"/>
                <a:cs typeface="Times"/>
                <a:sym typeface="Times"/>
              </a:defRPr>
            </a:lvl3pPr>
            <a:lvl4pPr marL="2102038" indent="-731139" defTabSz="913928">
              <a:spcBef>
                <a:spcPts val="1500"/>
              </a:spcBef>
              <a:buClrTx/>
              <a:buSzPct val="100000"/>
              <a:buFont typeface="Arial"/>
              <a:buChar char="–"/>
              <a:defRPr sz="6400">
                <a:solidFill>
                  <a:srgbClr val="000000"/>
                </a:solidFill>
                <a:latin typeface="Times"/>
                <a:ea typeface="Times"/>
                <a:cs typeface="Times"/>
                <a:sym typeface="Times"/>
              </a:defRPr>
            </a:lvl4pPr>
            <a:lvl5pPr marL="2559008" indent="-731139" defTabSz="913928">
              <a:spcBef>
                <a:spcPts val="1500"/>
              </a:spcBef>
              <a:buClrTx/>
              <a:buSzPct val="100000"/>
              <a:buFont typeface="Arial"/>
              <a:buChar char="»"/>
              <a:defRPr sz="6400">
                <a:solidFill>
                  <a:srgbClr val="000000"/>
                </a:solidFill>
                <a:latin typeface="Times"/>
                <a:ea typeface="Times"/>
                <a:cs typeface="Times"/>
                <a:sym typeface="Times"/>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xfrm>
            <a:off x="19921312" y="12802301"/>
            <a:ext cx="500289" cy="551089"/>
          </a:xfrm>
          <a:prstGeom prst="rect">
            <a:avLst/>
          </a:prstGeom>
        </p:spPr>
        <p:txBody>
          <a:bodyPr lIns="91393" tIns="91393" rIns="91393" bIns="91393" anchor="ctr"/>
          <a:lstStyle>
            <a:lvl1pPr algn="r" defTabSz="913928">
              <a:defRPr>
                <a:solidFill>
                  <a:srgbClr val="888888"/>
                </a:solid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172" name="Title Text"/>
          <p:cNvSpPr txBox="1">
            <a:spLocks noGrp="1"/>
          </p:cNvSpPr>
          <p:nvPr>
            <p:ph type="title"/>
          </p:nvPr>
        </p:nvSpPr>
        <p:spPr>
          <a:xfrm>
            <a:off x="4305300" y="730251"/>
            <a:ext cx="15773400" cy="2651127"/>
          </a:xfrm>
          <a:prstGeom prst="rect">
            <a:avLst/>
          </a:prstGeom>
        </p:spPr>
        <p:txBody>
          <a:bodyPr lIns="91439" tIns="91439" rIns="91439" bIns="91439"/>
          <a:lstStyle>
            <a:lvl1pPr algn="l" defTabSz="1828800">
              <a:lnSpc>
                <a:spcPct val="90000"/>
              </a:lnSpc>
              <a:defRPr sz="8800">
                <a:solidFill>
                  <a:srgbClr val="000000"/>
                </a:solidFill>
                <a:latin typeface="Calibri Light"/>
                <a:ea typeface="Calibri Light"/>
                <a:cs typeface="Calibri Light"/>
                <a:sym typeface="Calibri Light"/>
              </a:defRPr>
            </a:lvl1pPr>
          </a:lstStyle>
          <a:p>
            <a:r>
              <a:t>Title Text</a:t>
            </a:r>
          </a:p>
        </p:txBody>
      </p:sp>
      <p:sp>
        <p:nvSpPr>
          <p:cNvPr id="173" name="Body Level One…"/>
          <p:cNvSpPr txBox="1">
            <a:spLocks noGrp="1"/>
          </p:cNvSpPr>
          <p:nvPr>
            <p:ph type="body" idx="1"/>
          </p:nvPr>
        </p:nvSpPr>
        <p:spPr>
          <a:xfrm>
            <a:off x="4305300" y="3651250"/>
            <a:ext cx="15773400" cy="8702676"/>
          </a:xfrm>
          <a:prstGeom prst="rect">
            <a:avLst/>
          </a:prstGeom>
        </p:spPr>
        <p:txBody>
          <a:bodyPr lIns="91439" tIns="91439" rIns="91439" bIns="91439" anchor="t"/>
          <a:lstStyle>
            <a:lvl1pPr marL="457200" indent="-457200" defTabSz="1828800">
              <a:lnSpc>
                <a:spcPct val="90000"/>
              </a:lnSpc>
              <a:spcBef>
                <a:spcPts val="2000"/>
              </a:spcBef>
              <a:buClrTx/>
              <a:buSzPct val="100000"/>
              <a:buFont typeface="Arial"/>
              <a:defRPr sz="5600">
                <a:solidFill>
                  <a:srgbClr val="000000"/>
                </a:solidFill>
                <a:latin typeface="Calibri"/>
                <a:ea typeface="Calibri"/>
                <a:cs typeface="Calibri"/>
                <a:sym typeface="Calibri"/>
              </a:defRPr>
            </a:lvl1pPr>
            <a:lvl2pPr marL="990600" indent="-533400" defTabSz="1828800">
              <a:lnSpc>
                <a:spcPct val="90000"/>
              </a:lnSpc>
              <a:spcBef>
                <a:spcPts val="2000"/>
              </a:spcBef>
              <a:buClrTx/>
              <a:buSzPct val="100000"/>
              <a:buFont typeface="Arial"/>
              <a:defRPr sz="5600">
                <a:solidFill>
                  <a:srgbClr val="000000"/>
                </a:solidFill>
                <a:latin typeface="Calibri"/>
                <a:ea typeface="Calibri"/>
                <a:cs typeface="Calibri"/>
                <a:sym typeface="Calibri"/>
              </a:defRPr>
            </a:lvl2pPr>
            <a:lvl3pPr marL="1554479" indent="-640079" defTabSz="1828800">
              <a:lnSpc>
                <a:spcPct val="90000"/>
              </a:lnSpc>
              <a:spcBef>
                <a:spcPts val="2000"/>
              </a:spcBef>
              <a:buClrTx/>
              <a:buSzPct val="100000"/>
              <a:buFont typeface="Arial"/>
              <a:defRPr sz="5600">
                <a:solidFill>
                  <a:srgbClr val="000000"/>
                </a:solidFill>
                <a:latin typeface="Calibri"/>
                <a:ea typeface="Calibri"/>
                <a:cs typeface="Calibri"/>
                <a:sym typeface="Calibri"/>
              </a:defRPr>
            </a:lvl3pPr>
            <a:lvl4pPr marL="2082800" indent="-711200" defTabSz="1828800">
              <a:lnSpc>
                <a:spcPct val="90000"/>
              </a:lnSpc>
              <a:spcBef>
                <a:spcPts val="2000"/>
              </a:spcBef>
              <a:buClrTx/>
              <a:buSzPct val="100000"/>
              <a:buFont typeface="Arial"/>
              <a:defRPr sz="5600">
                <a:solidFill>
                  <a:srgbClr val="000000"/>
                </a:solidFill>
                <a:latin typeface="Calibri"/>
                <a:ea typeface="Calibri"/>
                <a:cs typeface="Calibri"/>
                <a:sym typeface="Calibri"/>
              </a:defRPr>
            </a:lvl4pPr>
            <a:lvl5pPr marL="2540000" indent="-711200" defTabSz="1828800">
              <a:lnSpc>
                <a:spcPct val="90000"/>
              </a:lnSpc>
              <a:spcBef>
                <a:spcPts val="2000"/>
              </a:spcBef>
              <a:buClrTx/>
              <a:buSzPct val="100000"/>
              <a:buFont typeface="Arial"/>
              <a:defRPr sz="56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4" name="Slide Number"/>
          <p:cNvSpPr txBox="1">
            <a:spLocks noGrp="1"/>
          </p:cNvSpPr>
          <p:nvPr>
            <p:ph type="sldNum" sz="quarter" idx="2"/>
          </p:nvPr>
        </p:nvSpPr>
        <p:spPr>
          <a:xfrm>
            <a:off x="19563437" y="12808588"/>
            <a:ext cx="515264" cy="538481"/>
          </a:xfrm>
          <a:prstGeom prst="rect">
            <a:avLst/>
          </a:prstGeom>
        </p:spPr>
        <p:txBody>
          <a:bodyPr lIns="91439" tIns="91439" rIns="91439" bIns="91439" anchor="ctr"/>
          <a:lstStyle>
            <a:lvl1pPr algn="r" defTabSz="1828800">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FFFFFF"/>
        </a:solidFill>
        <a:effectLst/>
      </p:bgPr>
    </p:bg>
    <p:spTree>
      <p:nvGrpSpPr>
        <p:cNvPr id="1" name=""/>
        <p:cNvGrpSpPr/>
        <p:nvPr/>
      </p:nvGrpSpPr>
      <p:grpSpPr>
        <a:xfrm>
          <a:off x="0" y="0"/>
          <a:ext cx="0" cy="0"/>
          <a:chOff x="0" y="0"/>
          <a:chExt cx="0" cy="0"/>
        </a:xfrm>
      </p:grpSpPr>
      <p:sp>
        <p:nvSpPr>
          <p:cNvPr id="181" name="Title Text"/>
          <p:cNvSpPr txBox="1">
            <a:spLocks noGrp="1"/>
          </p:cNvSpPr>
          <p:nvPr>
            <p:ph type="title"/>
          </p:nvPr>
        </p:nvSpPr>
        <p:spPr>
          <a:xfrm>
            <a:off x="4423171" y="767953"/>
            <a:ext cx="15537658" cy="3196829"/>
          </a:xfrm>
          <a:prstGeom prst="rect">
            <a:avLst/>
          </a:prstGeom>
        </p:spPr>
        <p:txBody>
          <a:bodyPr lIns="71437" tIns="71437" rIns="71437" bIns="71437">
            <a:noAutofit/>
          </a:bodyPr>
          <a:lstStyle>
            <a:lvl1pPr marL="81280" marR="81280" defTabSz="1821656">
              <a:defRPr sz="8600">
                <a:solidFill>
                  <a:srgbClr val="000000"/>
                </a:solidFill>
                <a:uFill>
                  <a:solidFill>
                    <a:srgbClr val="000000"/>
                  </a:solidFill>
                </a:uFill>
                <a:latin typeface="Arial"/>
                <a:ea typeface="Arial"/>
                <a:cs typeface="Arial"/>
                <a:sym typeface="Arial"/>
              </a:defRPr>
            </a:lvl1pPr>
          </a:lstStyle>
          <a:p>
            <a:r>
              <a:t>Title Text</a:t>
            </a:r>
          </a:p>
        </p:txBody>
      </p:sp>
      <p:sp>
        <p:nvSpPr>
          <p:cNvPr id="182" name="Body Level One…"/>
          <p:cNvSpPr txBox="1">
            <a:spLocks noGrp="1"/>
          </p:cNvSpPr>
          <p:nvPr>
            <p:ph type="body" idx="1"/>
          </p:nvPr>
        </p:nvSpPr>
        <p:spPr>
          <a:xfrm>
            <a:off x="4423171" y="3964781"/>
            <a:ext cx="15537658" cy="9751219"/>
          </a:xfrm>
          <a:prstGeom prst="rect">
            <a:avLst/>
          </a:prstGeom>
        </p:spPr>
        <p:txBody>
          <a:bodyPr lIns="71437" tIns="71437" rIns="71437" bIns="71437" anchor="t">
            <a:noAutofit/>
          </a:bodyPr>
          <a:lstStyle>
            <a:lvl1pPr marL="508230" marR="81280" indent="-467590" defTabSz="1821656">
              <a:spcBef>
                <a:spcPts val="1400"/>
              </a:spcBef>
              <a:buClrTx/>
              <a:buSzPct val="100000"/>
              <a:defRPr sz="6000">
                <a:solidFill>
                  <a:srgbClr val="000000"/>
                </a:solidFill>
                <a:uFill>
                  <a:solidFill>
                    <a:srgbClr val="000000"/>
                  </a:solidFill>
                </a:uFill>
                <a:latin typeface="Arial"/>
                <a:ea typeface="Arial"/>
                <a:cs typeface="Arial"/>
                <a:sym typeface="Arial"/>
              </a:defRPr>
            </a:lvl1pPr>
            <a:lvl2pPr marL="888866" marR="81280" indent="-391026" defTabSz="1821656">
              <a:spcBef>
                <a:spcPts val="1200"/>
              </a:spcBef>
              <a:buClrTx/>
              <a:buSzPct val="100000"/>
              <a:buChar char="–"/>
              <a:defRPr sz="5200">
                <a:solidFill>
                  <a:srgbClr val="000000"/>
                </a:solidFill>
                <a:uFill>
                  <a:solidFill>
                    <a:srgbClr val="000000"/>
                  </a:solidFill>
                </a:uFill>
                <a:latin typeface="Arial"/>
                <a:ea typeface="Arial"/>
                <a:cs typeface="Arial"/>
                <a:sym typeface="Arial"/>
              </a:defRPr>
            </a:lvl2pPr>
            <a:lvl3pPr marL="1264322" marR="81280" indent="-309282" defTabSz="1821656">
              <a:spcBef>
                <a:spcPts val="1100"/>
              </a:spcBef>
              <a:buClrTx/>
              <a:buSzPct val="100000"/>
              <a:defRPr sz="4600">
                <a:solidFill>
                  <a:srgbClr val="000000"/>
                </a:solidFill>
                <a:uFill>
                  <a:solidFill>
                    <a:srgbClr val="000000"/>
                  </a:solidFill>
                </a:uFill>
                <a:latin typeface="Arial"/>
                <a:ea typeface="Arial"/>
                <a:cs typeface="Arial"/>
                <a:sym typeface="Arial"/>
              </a:defRPr>
            </a:lvl3pPr>
            <a:lvl4pPr marL="17224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4pPr>
            <a:lvl5pPr marL="21796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3" name="Slide Number"/>
          <p:cNvSpPr txBox="1">
            <a:spLocks noGrp="1"/>
          </p:cNvSpPr>
          <p:nvPr>
            <p:ph type="sldNum" sz="quarter" idx="2"/>
          </p:nvPr>
        </p:nvSpPr>
        <p:spPr>
          <a:xfrm>
            <a:off x="17812098" y="12501562"/>
            <a:ext cx="494607" cy="488505"/>
          </a:xfrm>
          <a:prstGeom prst="rect">
            <a:avLst/>
          </a:prstGeom>
        </p:spPr>
        <p:txBody>
          <a:bodyPr lIns="71437" tIns="71437" rIns="71437" bIns="71437"/>
          <a:lstStyle>
            <a:lvl1pPr defTabSz="910828">
              <a:defRPr>
                <a:solidFill>
                  <a:srgbClr val="000000"/>
                </a:solidFill>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Default - Title Only">
    <p:bg>
      <p:bgPr>
        <a:gradFill flip="none" rotWithShape="1">
          <a:gsLst>
            <a:gs pos="0">
              <a:srgbClr val="000000"/>
            </a:gs>
            <a:gs pos="100000">
              <a:srgbClr val="333333"/>
            </a:gs>
          </a:gsLst>
          <a:lin ang="5400000" scaled="0"/>
        </a:gradFill>
        <a:effectLst/>
      </p:bgPr>
    </p:bg>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3958828" y="549276"/>
            <a:ext cx="16466344" cy="2286001"/>
          </a:xfrm>
          <a:prstGeom prst="rect">
            <a:avLst/>
          </a:prstGeom>
          <a:ln>
            <a:round/>
          </a:ln>
        </p:spPr>
        <p:txBody>
          <a:bodyPr lIns="53578" tIns="53578" rIns="53578" bIns="53578">
            <a:noAutofit/>
          </a:bodyPr>
          <a:lstStyle>
            <a:lvl1pPr defTabSz="1821656">
              <a:defRPr sz="8600">
                <a:solidFill>
                  <a:srgbClr val="FFF08D"/>
                </a:solidFill>
                <a:uFill>
                  <a:solidFill>
                    <a:srgbClr val="FFF08D"/>
                  </a:solidFill>
                </a:uFill>
                <a:latin typeface="Times"/>
                <a:ea typeface="Times"/>
                <a:cs typeface="Times"/>
                <a:sym typeface="Times"/>
              </a:defRPr>
            </a:lvl1pPr>
          </a:lstStyle>
          <a:p>
            <a:r>
              <a:t>Title Text</a:t>
            </a:r>
          </a:p>
        </p:txBody>
      </p:sp>
      <p:sp>
        <p:nvSpPr>
          <p:cNvPr id="191" name="Slide Number"/>
          <p:cNvSpPr txBox="1">
            <a:spLocks noGrp="1"/>
          </p:cNvSpPr>
          <p:nvPr>
            <p:ph type="sldNum" sz="quarter" idx="2"/>
          </p:nvPr>
        </p:nvSpPr>
        <p:spPr>
          <a:xfrm>
            <a:off x="20040203" y="12928203"/>
            <a:ext cx="399257" cy="462757"/>
          </a:xfrm>
          <a:prstGeom prst="rect">
            <a:avLst/>
          </a:prstGeom>
          <a:ln>
            <a:round/>
          </a:ln>
        </p:spPr>
        <p:txBody>
          <a:bodyPr lIns="53578" tIns="53578" rIns="53578" bIns="53578" anchor="ctr"/>
          <a:lstStyle>
            <a:lvl1pPr algn="r" defTabSz="910828">
              <a:defRPr sz="2200">
                <a:solidFill>
                  <a:srgbClr val="FFF8CC"/>
                </a:solidFill>
                <a:uFill>
                  <a:solidFill>
                    <a:srgbClr val="FFF8CC"/>
                  </a:solidFill>
                </a:u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Bullets copy 5">
    <p:spTree>
      <p:nvGrpSpPr>
        <p:cNvPr id="1" name=""/>
        <p:cNvGrpSpPr/>
        <p:nvPr/>
      </p:nvGrpSpPr>
      <p:grpSpPr>
        <a:xfrm>
          <a:off x="0" y="0"/>
          <a:ext cx="0" cy="0"/>
          <a:chOff x="0" y="0"/>
          <a:chExt cx="0" cy="0"/>
        </a:xfrm>
      </p:grpSpPr>
      <p:sp>
        <p:nvSpPr>
          <p:cNvPr id="198" name="Title Text"/>
          <p:cNvSpPr txBox="1">
            <a:spLocks noGrp="1"/>
          </p:cNvSpPr>
          <p:nvPr>
            <p:ph type="title"/>
          </p:nvPr>
        </p:nvSpPr>
        <p:spPr>
          <a:xfrm>
            <a:off x="4423171" y="0"/>
            <a:ext cx="15537658" cy="4732735"/>
          </a:xfrm>
          <a:prstGeom prst="rect">
            <a:avLst/>
          </a:prstGeom>
        </p:spPr>
        <p:txBody>
          <a:bodyPr lIns="71437" tIns="71437" rIns="71437" bIns="71437">
            <a:noAutofit/>
          </a:bodyPr>
          <a:lstStyle>
            <a:lvl1pPr marL="81280" marR="81280" defTabSz="1821656">
              <a:defRPr sz="8600">
                <a:solidFill>
                  <a:srgbClr val="000000"/>
                </a:solidFill>
                <a:uFill>
                  <a:solidFill>
                    <a:srgbClr val="000000"/>
                  </a:solidFill>
                </a:uFill>
                <a:latin typeface="Arial"/>
                <a:ea typeface="Arial"/>
                <a:cs typeface="Arial"/>
                <a:sym typeface="Arial"/>
              </a:defRPr>
            </a:lvl1pPr>
          </a:lstStyle>
          <a:p>
            <a:r>
              <a:t>Title Text</a:t>
            </a:r>
          </a:p>
        </p:txBody>
      </p:sp>
      <p:sp>
        <p:nvSpPr>
          <p:cNvPr id="199" name="Body Level One…"/>
          <p:cNvSpPr txBox="1">
            <a:spLocks noGrp="1"/>
          </p:cNvSpPr>
          <p:nvPr>
            <p:ph type="body" idx="1"/>
          </p:nvPr>
        </p:nvSpPr>
        <p:spPr>
          <a:xfrm>
            <a:off x="4423171" y="3964781"/>
            <a:ext cx="15537658" cy="9751219"/>
          </a:xfrm>
          <a:prstGeom prst="rect">
            <a:avLst/>
          </a:prstGeom>
        </p:spPr>
        <p:txBody>
          <a:bodyPr lIns="71437" tIns="71437" rIns="71437" bIns="71437" anchor="t">
            <a:noAutofit/>
          </a:bodyPr>
          <a:lstStyle>
            <a:lvl1pPr marL="508230" marR="81280" indent="-467590" defTabSz="1821656">
              <a:spcBef>
                <a:spcPts val="1400"/>
              </a:spcBef>
              <a:buClrTx/>
              <a:buSzPct val="100000"/>
              <a:defRPr sz="6000">
                <a:solidFill>
                  <a:srgbClr val="000000"/>
                </a:solidFill>
                <a:uFill>
                  <a:solidFill>
                    <a:srgbClr val="000000"/>
                  </a:solidFill>
                </a:uFill>
                <a:latin typeface="Arial"/>
                <a:ea typeface="Arial"/>
                <a:cs typeface="Arial"/>
                <a:sym typeface="Arial"/>
              </a:defRPr>
            </a:lvl1pPr>
            <a:lvl2pPr marL="888866" marR="81280" indent="-391026" defTabSz="1821656">
              <a:spcBef>
                <a:spcPts val="1200"/>
              </a:spcBef>
              <a:buClrTx/>
              <a:buSzPct val="100000"/>
              <a:buChar char="–"/>
              <a:defRPr sz="5200">
                <a:solidFill>
                  <a:srgbClr val="000000"/>
                </a:solidFill>
                <a:uFill>
                  <a:solidFill>
                    <a:srgbClr val="000000"/>
                  </a:solidFill>
                </a:uFill>
                <a:latin typeface="Arial"/>
                <a:ea typeface="Arial"/>
                <a:cs typeface="Arial"/>
                <a:sym typeface="Arial"/>
              </a:defRPr>
            </a:lvl2pPr>
            <a:lvl3pPr marL="1264322" marR="81280" indent="-309282" defTabSz="1821656">
              <a:spcBef>
                <a:spcPts val="1100"/>
              </a:spcBef>
              <a:buClrTx/>
              <a:buSzPct val="100000"/>
              <a:defRPr sz="4600">
                <a:solidFill>
                  <a:srgbClr val="000000"/>
                </a:solidFill>
                <a:uFill>
                  <a:solidFill>
                    <a:srgbClr val="000000"/>
                  </a:solidFill>
                </a:uFill>
                <a:latin typeface="Arial"/>
                <a:ea typeface="Arial"/>
                <a:cs typeface="Arial"/>
                <a:sym typeface="Arial"/>
              </a:defRPr>
            </a:lvl3pPr>
            <a:lvl4pPr marL="17224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4pPr>
            <a:lvl5pPr marL="21796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0" name="Slide Number"/>
          <p:cNvSpPr txBox="1">
            <a:spLocks noGrp="1"/>
          </p:cNvSpPr>
          <p:nvPr>
            <p:ph type="sldNum" sz="quarter" idx="2"/>
          </p:nvPr>
        </p:nvSpPr>
        <p:spPr>
          <a:xfrm>
            <a:off x="17812098" y="12501562"/>
            <a:ext cx="494607" cy="488505"/>
          </a:xfrm>
          <a:prstGeom prst="rect">
            <a:avLst/>
          </a:prstGeom>
        </p:spPr>
        <p:txBody>
          <a:bodyPr lIns="71437" tIns="71437" rIns="71437" bIns="71437"/>
          <a:lstStyle>
            <a:lvl1pPr defTabSz="910828">
              <a:defRPr>
                <a:solidFill>
                  <a:srgbClr val="000000"/>
                </a:solidFill>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FFFFFF"/>
        </a:solidFill>
        <a:effectLst/>
      </p:bgPr>
    </p:bg>
    <p:spTree>
      <p:nvGrpSpPr>
        <p:cNvPr id="1" name=""/>
        <p:cNvGrpSpPr/>
        <p:nvPr/>
      </p:nvGrpSpPr>
      <p:grpSpPr>
        <a:xfrm>
          <a:off x="0" y="0"/>
          <a:ext cx="0" cy="0"/>
          <a:chOff x="0" y="0"/>
          <a:chExt cx="0" cy="0"/>
        </a:xfrm>
      </p:grpSpPr>
      <p:sp>
        <p:nvSpPr>
          <p:cNvPr id="207" name="Group"/>
          <p:cNvSpPr txBox="1"/>
          <p:nvPr/>
        </p:nvSpPr>
        <p:spPr>
          <a:xfrm>
            <a:off x="10373718" y="13174426"/>
            <a:ext cx="3621862" cy="475929"/>
          </a:xfrm>
          <a:prstGeom prst="rect">
            <a:avLst/>
          </a:prstGeom>
          <a:ln w="12700">
            <a:miter lim="400000"/>
          </a:ln>
        </p:spPr>
        <p:txBody>
          <a:bodyPr lIns="71437" tIns="71437" rIns="71437" bIns="71437" anchor="ctr"/>
          <a:lstStyle/>
          <a:p>
            <a:pPr defTabSz="821531">
              <a:defRPr sz="2400" b="0">
                <a:latin typeface="Gill Sans"/>
                <a:ea typeface="Gill Sans"/>
                <a:cs typeface="Gill Sans"/>
                <a:sym typeface="Gill Sans"/>
              </a:defRPr>
            </a:pPr>
            <a:endParaRPr/>
          </a:p>
        </p:txBody>
      </p:sp>
      <p:sp>
        <p:nvSpPr>
          <p:cNvPr id="20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821531">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Office Theme">
    <p:spTree>
      <p:nvGrpSpPr>
        <p:cNvPr id="1" name=""/>
        <p:cNvGrpSpPr/>
        <p:nvPr/>
      </p:nvGrpSpPr>
      <p:grpSpPr>
        <a:xfrm>
          <a:off x="0" y="0"/>
          <a:ext cx="0" cy="0"/>
          <a:chOff x="0" y="0"/>
          <a:chExt cx="0" cy="0"/>
        </a:xfrm>
      </p:grpSpPr>
      <p:sp>
        <p:nvSpPr>
          <p:cNvPr id="215" name="Title Text"/>
          <p:cNvSpPr txBox="1">
            <a:spLocks noGrp="1"/>
          </p:cNvSpPr>
          <p:nvPr>
            <p:ph type="title"/>
          </p:nvPr>
        </p:nvSpPr>
        <p:spPr>
          <a:xfrm>
            <a:off x="3962400" y="184149"/>
            <a:ext cx="16459200" cy="3016251"/>
          </a:xfrm>
          <a:prstGeom prst="rect">
            <a:avLst/>
          </a:prstGeom>
        </p:spPr>
        <p:txBody>
          <a:bodyPr lIns="101600" tIns="101600" rIns="101600" bIns="101600">
            <a:noAutofit/>
          </a:bodyPr>
          <a:lstStyle>
            <a:lvl1pPr marL="81279" marR="81279" defTabSz="914400">
              <a:defRPr sz="8600">
                <a:solidFill>
                  <a:srgbClr val="000000"/>
                </a:solidFill>
                <a:uFill>
                  <a:solidFill>
                    <a:srgbClr val="000000"/>
                  </a:solidFill>
                </a:uFill>
                <a:latin typeface="Times"/>
                <a:ea typeface="Times"/>
                <a:cs typeface="Times"/>
                <a:sym typeface="Times"/>
              </a:defRPr>
            </a:lvl1pPr>
          </a:lstStyle>
          <a:p>
            <a:r>
              <a:t>Title Text</a:t>
            </a:r>
          </a:p>
        </p:txBody>
      </p:sp>
      <p:sp>
        <p:nvSpPr>
          <p:cNvPr id="216" name="Body Level One…"/>
          <p:cNvSpPr txBox="1">
            <a:spLocks noGrp="1"/>
          </p:cNvSpPr>
          <p:nvPr>
            <p:ph type="body" idx="1"/>
          </p:nvPr>
        </p:nvSpPr>
        <p:spPr>
          <a:xfrm>
            <a:off x="3962400" y="3200400"/>
            <a:ext cx="16459200" cy="10515600"/>
          </a:xfrm>
          <a:prstGeom prst="rect">
            <a:avLst/>
          </a:prstGeom>
        </p:spPr>
        <p:txBody>
          <a:bodyPr lIns="101600" tIns="101600" rIns="101600" bIns="101600" anchor="t">
            <a:noAutofit/>
          </a:bodyPr>
          <a:lstStyle>
            <a:lvl1pPr marL="683577" marR="81279" indent="-642937" defTabSz="914400">
              <a:spcBef>
                <a:spcPts val="1500"/>
              </a:spcBef>
              <a:buClr>
                <a:srgbClr val="000000"/>
              </a:buClr>
              <a:buSzPct val="100000"/>
              <a:buFont typeface="Arial"/>
              <a:defRPr sz="6000">
                <a:solidFill>
                  <a:srgbClr val="000000"/>
                </a:solidFill>
                <a:uFill>
                  <a:solidFill>
                    <a:srgbClr val="000000"/>
                  </a:solidFill>
                </a:uFill>
                <a:latin typeface="Times"/>
                <a:ea typeface="Times"/>
                <a:cs typeface="Times"/>
                <a:sym typeface="Times"/>
              </a:defRPr>
            </a:lvl1pPr>
            <a:lvl2pPr marL="1028518" marR="81279" indent="-530678" defTabSz="914400">
              <a:spcBef>
                <a:spcPts val="1400"/>
              </a:spcBef>
              <a:buClr>
                <a:srgbClr val="000000"/>
              </a:buClr>
              <a:buSzPct val="100000"/>
              <a:buFont typeface="Arial"/>
              <a:buChar char="–"/>
              <a:defRPr sz="5200">
                <a:solidFill>
                  <a:srgbClr val="000000"/>
                </a:solidFill>
                <a:uFill>
                  <a:solidFill>
                    <a:srgbClr val="000000"/>
                  </a:solidFill>
                </a:uFill>
                <a:latin typeface="Times"/>
                <a:ea typeface="Times"/>
                <a:cs typeface="Times"/>
                <a:sym typeface="Times"/>
              </a:defRPr>
            </a:lvl2pPr>
            <a:lvl3pPr marL="1393189" marR="81279" indent="-438150" defTabSz="914400">
              <a:spcBef>
                <a:spcPts val="1100"/>
              </a:spcBef>
              <a:buClr>
                <a:srgbClr val="000000"/>
              </a:buClr>
              <a:buSzPct val="100000"/>
              <a:buFont typeface="Arial"/>
              <a:defRPr sz="4600">
                <a:solidFill>
                  <a:srgbClr val="000000"/>
                </a:solidFill>
                <a:uFill>
                  <a:solidFill>
                    <a:srgbClr val="000000"/>
                  </a:solidFill>
                </a:uFill>
                <a:latin typeface="Times"/>
                <a:ea typeface="Times"/>
                <a:cs typeface="Times"/>
                <a:sym typeface="Times"/>
              </a:defRPr>
            </a:lvl3pPr>
            <a:lvl4pPr marL="1846579" marR="81279" indent="-434339" defTabSz="914400">
              <a:spcBef>
                <a:spcPts val="900"/>
              </a:spcBef>
              <a:buClr>
                <a:srgbClr val="000000"/>
              </a:buClr>
              <a:buSzPct val="100000"/>
              <a:buFont typeface="Arial"/>
              <a:buChar char="–"/>
              <a:defRPr sz="3800">
                <a:solidFill>
                  <a:srgbClr val="000000"/>
                </a:solidFill>
                <a:uFill>
                  <a:solidFill>
                    <a:srgbClr val="000000"/>
                  </a:solidFill>
                </a:uFill>
                <a:latin typeface="Times"/>
                <a:ea typeface="Times"/>
                <a:cs typeface="Times"/>
                <a:sym typeface="Times"/>
              </a:defRPr>
            </a:lvl4pPr>
            <a:lvl5pPr marL="2303779" marR="81279" indent="-434339" defTabSz="914400">
              <a:spcBef>
                <a:spcPts val="900"/>
              </a:spcBef>
              <a:buClr>
                <a:srgbClr val="000000"/>
              </a:buClr>
              <a:buSzPct val="100000"/>
              <a:buFont typeface="Arial"/>
              <a:buChar char="»"/>
              <a:defRPr sz="3800">
                <a:solidFill>
                  <a:srgbClr val="000000"/>
                </a:solidFill>
                <a:uFill>
                  <a:solidFill>
                    <a:srgbClr val="000000"/>
                  </a:solidFill>
                </a:uFill>
                <a:latin typeface="Times"/>
                <a:ea typeface="Times"/>
                <a:cs typeface="Times"/>
                <a:sym typeface="Times"/>
              </a:defRPr>
            </a:lvl5pPr>
          </a:lstStyle>
          <a:p>
            <a:r>
              <a:t>Body Level One</a:t>
            </a:r>
          </a:p>
          <a:p>
            <a:pPr lvl="1"/>
            <a:r>
              <a:t>Body Level Two</a:t>
            </a:r>
          </a:p>
          <a:p>
            <a:pPr lvl="2"/>
            <a:r>
              <a:t>Body Level Three</a:t>
            </a:r>
          </a:p>
          <a:p>
            <a:pPr lvl="3"/>
            <a:r>
              <a:t>Body Level Four</a:t>
            </a:r>
          </a:p>
          <a:p>
            <a:pPr lvl="4"/>
            <a:r>
              <a:t>Body Level Five</a:t>
            </a:r>
          </a:p>
        </p:txBody>
      </p:sp>
      <p:sp>
        <p:nvSpPr>
          <p:cNvPr id="217" name="Slide Number"/>
          <p:cNvSpPr txBox="1">
            <a:spLocks noGrp="1"/>
          </p:cNvSpPr>
          <p:nvPr>
            <p:ph type="sldNum" sz="quarter" idx="2"/>
          </p:nvPr>
        </p:nvSpPr>
        <p:spPr>
          <a:xfrm>
            <a:off x="18040350" y="12798425"/>
            <a:ext cx="495301" cy="558800"/>
          </a:xfrm>
          <a:prstGeom prst="rect">
            <a:avLst/>
          </a:prstGeom>
        </p:spPr>
        <p:txBody>
          <a:bodyPr lIns="101600" tIns="101600" rIns="101600" bIns="101600" anchor="ctr"/>
          <a:lstStyle>
            <a:lvl1pPr defTabSz="914400">
              <a:defRPr sz="2200">
                <a:solidFill>
                  <a:srgbClr val="9B9B9B"/>
                </a:solidFill>
                <a:uFill>
                  <a:solidFill>
                    <a:srgbClr val="9B9B9B"/>
                  </a:solidFill>
                </a:u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FFFFFF"/>
        </a:solidFill>
        <a:effectLst/>
      </p:bgPr>
    </p:bg>
    <p:spTree>
      <p:nvGrpSpPr>
        <p:cNvPr id="1" name=""/>
        <p:cNvGrpSpPr/>
        <p:nvPr/>
      </p:nvGrpSpPr>
      <p:grpSpPr>
        <a:xfrm>
          <a:off x="0" y="0"/>
          <a:ext cx="0" cy="0"/>
          <a:chOff x="0" y="0"/>
          <a:chExt cx="0" cy="0"/>
        </a:xfrm>
      </p:grpSpPr>
      <p:sp>
        <p:nvSpPr>
          <p:cNvPr id="224" name="Title Text"/>
          <p:cNvSpPr txBox="1">
            <a:spLocks noGrp="1"/>
          </p:cNvSpPr>
          <p:nvPr>
            <p:ph type="title"/>
          </p:nvPr>
        </p:nvSpPr>
        <p:spPr>
          <a:xfrm>
            <a:off x="4387453" y="625078"/>
            <a:ext cx="15609094" cy="3036094"/>
          </a:xfrm>
          <a:prstGeom prst="rect">
            <a:avLst/>
          </a:prstGeom>
        </p:spPr>
        <p:txBody>
          <a:bodyPr lIns="71437" tIns="71437" rIns="71437" bIns="71437"/>
          <a:lstStyle>
            <a:lvl1pPr defTabSz="821531">
              <a:defRPr>
                <a:solidFill>
                  <a:srgbClr val="000000"/>
                </a:solidFill>
                <a:latin typeface="Helvetica Light"/>
                <a:ea typeface="Helvetica Light"/>
                <a:cs typeface="Helvetica Light"/>
                <a:sym typeface="Helvetica Light"/>
              </a:defRPr>
            </a:lvl1pPr>
          </a:lstStyle>
          <a:p>
            <a:r>
              <a:t>Title Text</a:t>
            </a:r>
          </a:p>
        </p:txBody>
      </p:sp>
      <p:sp>
        <p:nvSpPr>
          <p:cNvPr id="225" name="Body Level One…"/>
          <p:cNvSpPr txBox="1">
            <a:spLocks noGrp="1"/>
          </p:cNvSpPr>
          <p:nvPr>
            <p:ph type="body" idx="1"/>
          </p:nvPr>
        </p:nvSpPr>
        <p:spPr>
          <a:xfrm>
            <a:off x="4387453" y="3661171"/>
            <a:ext cx="15609094" cy="8840392"/>
          </a:xfrm>
          <a:prstGeom prst="rect">
            <a:avLst/>
          </a:prstGeom>
        </p:spPr>
        <p:txBody>
          <a:bodyPr lIns="71437" tIns="71437" rIns="71437" bIns="71437"/>
          <a:lstStyle>
            <a:lvl1pPr marL="617361" indent="-617361" defTabSz="821531">
              <a:buClrTx/>
              <a:buSzPct val="75000"/>
              <a:defRPr sz="5000">
                <a:solidFill>
                  <a:srgbClr val="000000"/>
                </a:solidFill>
                <a:latin typeface="Helvetica Light"/>
                <a:ea typeface="Helvetica Light"/>
                <a:cs typeface="Helvetica Light"/>
                <a:sym typeface="Helvetica Light"/>
              </a:defRPr>
            </a:lvl1pPr>
            <a:lvl2pPr marL="1061861" indent="-617361" defTabSz="821531">
              <a:buClrTx/>
              <a:buSzPct val="75000"/>
              <a:defRPr sz="5000">
                <a:solidFill>
                  <a:srgbClr val="000000"/>
                </a:solidFill>
                <a:latin typeface="Helvetica Light"/>
                <a:ea typeface="Helvetica Light"/>
                <a:cs typeface="Helvetica Light"/>
                <a:sym typeface="Helvetica Light"/>
              </a:defRPr>
            </a:lvl2pPr>
            <a:lvl3pPr marL="1506361" indent="-617361" defTabSz="821531">
              <a:buClrTx/>
              <a:buSzPct val="75000"/>
              <a:defRPr sz="5000">
                <a:solidFill>
                  <a:srgbClr val="000000"/>
                </a:solidFill>
                <a:latin typeface="Helvetica Light"/>
                <a:ea typeface="Helvetica Light"/>
                <a:cs typeface="Helvetica Light"/>
                <a:sym typeface="Helvetica Light"/>
              </a:defRPr>
            </a:lvl3pPr>
            <a:lvl4pPr marL="1950861" indent="-617361" defTabSz="821531">
              <a:buClrTx/>
              <a:buSzPct val="75000"/>
              <a:defRPr sz="5000">
                <a:solidFill>
                  <a:srgbClr val="000000"/>
                </a:solidFill>
                <a:latin typeface="Helvetica Light"/>
                <a:ea typeface="Helvetica Light"/>
                <a:cs typeface="Helvetica Light"/>
                <a:sym typeface="Helvetica Light"/>
              </a:defRPr>
            </a:lvl4pPr>
            <a:lvl5pPr marL="2395361" indent="-617361" defTabSz="821531">
              <a:buClrTx/>
              <a:buSzPct val="75000"/>
              <a:defRPr sz="50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26" name="Slide Number"/>
          <p:cNvSpPr txBox="1">
            <a:spLocks noGrp="1"/>
          </p:cNvSpPr>
          <p:nvPr>
            <p:ph type="sldNum" sz="quarter" idx="2"/>
          </p:nvPr>
        </p:nvSpPr>
        <p:spPr>
          <a:xfrm>
            <a:off x="11935814" y="13010554"/>
            <a:ext cx="494513" cy="511176"/>
          </a:xfrm>
          <a:prstGeom prst="rect">
            <a:avLst/>
          </a:prstGeom>
        </p:spPr>
        <p:txBody>
          <a:bodyPr lIns="71437" tIns="71437" rIns="71437" bIns="71437"/>
          <a:lstStyle>
            <a:lvl1pPr defTabSz="821531">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3169900" y="952500"/>
            <a:ext cx="95250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760700" y="6870700"/>
            <a:ext cx="7404100" cy="5549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760700" y="952500"/>
            <a:ext cx="7404100" cy="55499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206500" y="952500"/>
            <a:ext cx="1417320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astro.dur.ac.uk/~ams/GamaMovie/"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r2---sn-a5meknee.googlevideo.com/videoplayback?itag=18&amp;gir=yes&amp;ipbits=0&amp;ratebypass=yes&amp;mime=video%2Fmp4&amp;requiressl=yes&amp;clen=2295034&amp;expire=1543568699&amp;fvip=3&amp;pl=22&amp;c=WEB&amp;sparams=clen%2Cdur%2Cei%2Cgir%2Cid%2Cinitcwndbps%2Cip%2Cipbits%2Citag%2Clmt%2Cmime%2Cmm%2Cmn%2Cms%2Cmv%2Cpl%2Cratebypass%2Crequiressl%2Csource%2Cexpire&amp;initcwndbps=3980000&amp;mn=sn-a5meknee%2Csn-n4v7knlz&amp;signature=545813E1B5FD6B2C6DF2550A488126B52C014065.1449F6C4E45D1583A3268E6C0BFCAD419366876F&amp;mm=31%2C26&amp;ip=173.232.7.186&amp;key=yt6&amp;lmt=1388230106441961&amp;source=youtube&amp;dur=58.444&amp;mv=m&amp;mt=1543546972&amp;ms=au%2Conr&amp;id=o-AAnsmjJKRHqu00-FgVcVr3gqb6DyA2W_t7852xWJOb71&amp;ei=26gAXPiHIsKB7gO3n6nwBg&amp;video_id=PDMp8a-YNe0&amp;title=Hubble+Ultra+Deep+Field+3-D+Fly-Through"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36.png"/><Relationship Id="rId4"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hyperlink" Target="https://svs.gsfc.nasa.gov/vis/a010000/a010700/a010776/JWST-HST_Mirror_Compare_appletv.m4v"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9y8QGJRZPSk"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1.tif"/><Relationship Id="rId2" Type="http://schemas.openxmlformats.org/officeDocument/2006/relationships/image" Target="../media/image50.tif"/><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0.ti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Galaxy surveys"/>
          <p:cNvSpPr txBox="1">
            <a:spLocks noGrp="1"/>
          </p:cNvSpPr>
          <p:nvPr>
            <p:ph type="ctrTitle"/>
          </p:nvPr>
        </p:nvSpPr>
        <p:spPr>
          <a:xfrm>
            <a:off x="1778000" y="819745"/>
            <a:ext cx="20828000" cy="2655822"/>
          </a:xfrm>
          <a:prstGeom prst="rect">
            <a:avLst/>
          </a:prstGeom>
        </p:spPr>
        <p:txBody>
          <a:bodyPr/>
          <a:lstStyle/>
          <a:p>
            <a:r>
              <a:t>Galaxy surveys</a:t>
            </a:r>
          </a:p>
        </p:txBody>
      </p:sp>
      <p:sp>
        <p:nvSpPr>
          <p:cNvPr id="236" name="We will discuss:…"/>
          <p:cNvSpPr txBox="1">
            <a:spLocks noGrp="1"/>
          </p:cNvSpPr>
          <p:nvPr>
            <p:ph type="subTitle" sz="half" idx="1"/>
          </p:nvPr>
        </p:nvSpPr>
        <p:spPr>
          <a:xfrm>
            <a:off x="807736" y="6619134"/>
            <a:ext cx="20828001" cy="5839143"/>
          </a:xfrm>
          <a:prstGeom prst="rect">
            <a:avLst/>
          </a:prstGeom>
        </p:spPr>
        <p:txBody>
          <a:bodyPr/>
          <a:lstStyle/>
          <a:p>
            <a:pPr algn="l"/>
            <a:r>
              <a:t>We will discuss:</a:t>
            </a:r>
          </a:p>
          <a:p>
            <a:pPr marL="714374" indent="-714374" algn="l">
              <a:buSzPct val="50000"/>
              <a:buBlip>
                <a:blip r:embed="rId2"/>
              </a:buBlip>
            </a:pPr>
            <a:r>
              <a:t>Why galaxy surveys are important</a:t>
            </a:r>
          </a:p>
          <a:p>
            <a:pPr marL="714374" indent="-714374" algn="l">
              <a:buSzPct val="50000"/>
              <a:buBlip>
                <a:blip r:embed="rId2"/>
              </a:buBlip>
            </a:pPr>
            <a:r>
              <a:t>The first generation of large sky surveys</a:t>
            </a:r>
          </a:p>
          <a:p>
            <a:pPr marL="714374" indent="-714374" algn="l">
              <a:buSzPct val="50000"/>
              <a:buBlip>
                <a:blip r:embed="rId2"/>
              </a:buBlip>
            </a:pPr>
            <a:r>
              <a:t>Contribution from </a:t>
            </a:r>
            <a:r>
              <a:rPr i="1"/>
              <a:t>HST</a:t>
            </a:r>
          </a:p>
          <a:p>
            <a:pPr marL="714374" indent="-714374" algn="l">
              <a:buSzPct val="50000"/>
              <a:buBlip>
                <a:blip r:embed="rId2"/>
              </a:buBlip>
            </a:pPr>
            <a:r>
              <a:t>Future</a:t>
            </a:r>
          </a:p>
        </p:txBody>
      </p:sp>
      <p:sp>
        <p:nvSpPr>
          <p:cNvPr id="237" name="@themiyan"/>
          <p:cNvSpPr txBox="1"/>
          <p:nvPr/>
        </p:nvSpPr>
        <p:spPr>
          <a:xfrm>
            <a:off x="16574225" y="10965138"/>
            <a:ext cx="3804875" cy="968807"/>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400" b="0">
                <a:solidFill>
                  <a:srgbClr val="0242FF"/>
                </a:solidFill>
                <a:latin typeface="Chalkboard"/>
                <a:ea typeface="Chalkboard"/>
                <a:cs typeface="Chalkboard"/>
                <a:sym typeface="Chalkboard"/>
              </a:defRPr>
            </a:lvl1pPr>
          </a:lstStyle>
          <a:p>
            <a:r>
              <a:t>@themiyan</a:t>
            </a:r>
          </a:p>
        </p:txBody>
      </p:sp>
      <p:sp>
        <p:nvSpPr>
          <p:cNvPr id="238" name="Themiya Nanayakkara"/>
          <p:cNvSpPr/>
          <p:nvPr/>
        </p:nvSpPr>
        <p:spPr>
          <a:xfrm>
            <a:off x="12955512" y="9797011"/>
            <a:ext cx="11042301" cy="956107"/>
          </a:xfrm>
          <a:prstGeom prst="rect">
            <a:avLst/>
          </a:prstGeom>
          <a:solidFill>
            <a:srgbClr val="000000"/>
          </a:solidFill>
          <a:ln w="12700">
            <a:solidFill>
              <a:srgbClr val="55D7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4000" b="0" cap="all" spc="639">
                <a:solidFill>
                  <a:srgbClr val="55D7FF"/>
                </a:solidFill>
                <a:latin typeface="Avenir Medium"/>
                <a:ea typeface="Avenir Medium"/>
                <a:cs typeface="Avenir Medium"/>
                <a:sym typeface="Avenir Medium"/>
              </a:defRPr>
            </a:lvl1pPr>
          </a:lstStyle>
          <a:p>
            <a:r>
              <a:t>Themiya Nanayakkara</a:t>
            </a:r>
          </a:p>
        </p:txBody>
      </p:sp>
      <p:pic>
        <p:nvPicPr>
          <p:cNvPr id="239" name="STRWlogo_white.png" descr="STRWlogo_white.png"/>
          <p:cNvPicPr>
            <a:picLocks noChangeAspect="1"/>
          </p:cNvPicPr>
          <p:nvPr/>
        </p:nvPicPr>
        <p:blipFill>
          <a:blip r:embed="rId3">
            <a:extLst/>
          </a:blip>
          <a:stretch>
            <a:fillRect/>
          </a:stretch>
        </p:blipFill>
        <p:spPr>
          <a:xfrm>
            <a:off x="17709891" y="3714475"/>
            <a:ext cx="5895006" cy="5870516"/>
          </a:xfrm>
          <a:prstGeom prst="rect">
            <a:avLst/>
          </a:prstGeom>
          <a:ln w="12700">
            <a:miter lim="400000"/>
          </a:ln>
        </p:spPr>
      </p:pic>
      <p:sp>
        <p:nvSpPr>
          <p:cNvPr id="240" name="With contributions from Prof. Rychard Bouwens and Dr. Jacqueline Hodge : Leiden Observatory"/>
          <p:cNvSpPr txBox="1"/>
          <p:nvPr/>
        </p:nvSpPr>
        <p:spPr>
          <a:xfrm>
            <a:off x="13814228" y="12139615"/>
            <a:ext cx="9964912" cy="1854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defRPr sz="3300" b="0"/>
            </a:pPr>
            <a:r>
              <a:t>With contributions from Prof. Rychard Bouwens and Dr. Jacqueline Hodge</a:t>
            </a:r>
            <a:r>
              <a:rPr sz="1200">
                <a:solidFill>
                  <a:srgbClr val="000000"/>
                </a:solidFill>
                <a:latin typeface="Times"/>
                <a:ea typeface="Times"/>
                <a:cs typeface="Times"/>
                <a:sym typeface="Times"/>
              </a:rPr>
              <a:t> : </a:t>
            </a:r>
            <a:r>
              <a:t>Leiden Observatory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pic>
        <p:nvPicPr>
          <p:cNvPr id="287" name="Picture 2" descr="Picture 2"/>
          <p:cNvPicPr>
            <a:picLocks noChangeAspect="1"/>
          </p:cNvPicPr>
          <p:nvPr/>
        </p:nvPicPr>
        <p:blipFill>
          <a:blip r:embed="rId2">
            <a:extLst/>
          </a:blip>
          <a:stretch>
            <a:fillRect/>
          </a:stretch>
        </p:blipFill>
        <p:spPr>
          <a:xfrm>
            <a:off x="2982684" y="2190051"/>
            <a:ext cx="18288001" cy="11330004"/>
          </a:xfrm>
          <a:prstGeom prst="rect">
            <a:avLst/>
          </a:prstGeom>
          <a:ln w="12700">
            <a:miter lim="400000"/>
          </a:ln>
        </p:spPr>
      </p:pic>
      <p:pic>
        <p:nvPicPr>
          <p:cNvPr id="288" name="Picture 6" descr="Picture 6"/>
          <p:cNvPicPr>
            <a:picLocks noChangeAspect="1"/>
          </p:cNvPicPr>
          <p:nvPr/>
        </p:nvPicPr>
        <p:blipFill>
          <a:blip r:embed="rId3">
            <a:extLst/>
          </a:blip>
          <a:stretch>
            <a:fillRect/>
          </a:stretch>
        </p:blipFill>
        <p:spPr>
          <a:xfrm>
            <a:off x="3407228" y="370670"/>
            <a:ext cx="18288001" cy="154466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pic>
        <p:nvPicPr>
          <p:cNvPr id="290" name="Picture 1" descr="Picture 1"/>
          <p:cNvPicPr>
            <a:picLocks noChangeAspect="1"/>
          </p:cNvPicPr>
          <p:nvPr/>
        </p:nvPicPr>
        <p:blipFill>
          <a:blip r:embed="rId2">
            <a:extLst/>
          </a:blip>
          <a:stretch>
            <a:fillRect/>
          </a:stretch>
        </p:blipFill>
        <p:spPr>
          <a:xfrm>
            <a:off x="2950025" y="2172725"/>
            <a:ext cx="18288001" cy="11330004"/>
          </a:xfrm>
          <a:prstGeom prst="rect">
            <a:avLst/>
          </a:prstGeom>
          <a:ln w="12700">
            <a:miter lim="400000"/>
          </a:ln>
        </p:spPr>
      </p:pic>
      <p:pic>
        <p:nvPicPr>
          <p:cNvPr id="291" name="Picture 3" descr="Picture 3"/>
          <p:cNvPicPr>
            <a:picLocks noChangeAspect="1"/>
          </p:cNvPicPr>
          <p:nvPr/>
        </p:nvPicPr>
        <p:blipFill>
          <a:blip r:embed="rId3">
            <a:extLst/>
          </a:blip>
          <a:stretch>
            <a:fillRect/>
          </a:stretch>
        </p:blipFill>
        <p:spPr>
          <a:xfrm>
            <a:off x="3407228" y="370670"/>
            <a:ext cx="18288001" cy="154466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pic>
        <p:nvPicPr>
          <p:cNvPr id="293" name="Picture 4" descr="Picture 4"/>
          <p:cNvPicPr>
            <a:picLocks noChangeAspect="1"/>
          </p:cNvPicPr>
          <p:nvPr/>
        </p:nvPicPr>
        <p:blipFill>
          <a:blip r:embed="rId2">
            <a:extLst/>
          </a:blip>
          <a:stretch>
            <a:fillRect/>
          </a:stretch>
        </p:blipFill>
        <p:spPr>
          <a:xfrm>
            <a:off x="3407228" y="370670"/>
            <a:ext cx="18288001" cy="1544660"/>
          </a:xfrm>
          <a:prstGeom prst="rect">
            <a:avLst/>
          </a:prstGeom>
          <a:ln w="12700">
            <a:miter lim="400000"/>
          </a:ln>
        </p:spPr>
      </p:pic>
      <p:pic>
        <p:nvPicPr>
          <p:cNvPr id="294" name="Picture 5" descr="Picture 5"/>
          <p:cNvPicPr>
            <a:picLocks noChangeAspect="1"/>
          </p:cNvPicPr>
          <p:nvPr/>
        </p:nvPicPr>
        <p:blipFill>
          <a:blip r:embed="rId3">
            <a:extLst/>
          </a:blip>
          <a:stretch>
            <a:fillRect/>
          </a:stretch>
        </p:blipFill>
        <p:spPr>
          <a:xfrm>
            <a:off x="2982682" y="2185811"/>
            <a:ext cx="18390599" cy="11301589"/>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Why galaxy surveys"/>
          <p:cNvSpPr txBox="1">
            <a:spLocks noGrp="1"/>
          </p:cNvSpPr>
          <p:nvPr>
            <p:ph type="title"/>
          </p:nvPr>
        </p:nvSpPr>
        <p:spPr>
          <a:prstGeom prst="rect">
            <a:avLst/>
          </a:prstGeom>
        </p:spPr>
        <p:txBody>
          <a:bodyPr/>
          <a:lstStyle/>
          <a:p>
            <a:r>
              <a:t>Why galaxy surveys</a:t>
            </a:r>
          </a:p>
        </p:txBody>
      </p:sp>
      <p:sp>
        <p:nvSpPr>
          <p:cNvPr id="297" name="To perform statistically significant analysis of galaxy evolution it is important to:…"/>
          <p:cNvSpPr txBox="1">
            <a:spLocks noGrp="1"/>
          </p:cNvSpPr>
          <p:nvPr>
            <p:ph type="body" idx="1"/>
          </p:nvPr>
        </p:nvSpPr>
        <p:spPr>
          <a:xfrm>
            <a:off x="1689100" y="3149600"/>
            <a:ext cx="21005800" cy="10202233"/>
          </a:xfrm>
          <a:prstGeom prst="rect">
            <a:avLst/>
          </a:prstGeom>
        </p:spPr>
        <p:txBody>
          <a:bodyPr/>
          <a:lstStyle/>
          <a:p>
            <a:pPr marL="596900" indent="-596900" defTabSz="775969">
              <a:spcBef>
                <a:spcPts val="5500"/>
              </a:spcBef>
              <a:defRPr sz="4512"/>
            </a:pPr>
            <a:r>
              <a:t>To perform statistically significant analysis of galaxy evolution it is important to:</a:t>
            </a:r>
          </a:p>
          <a:p>
            <a:pPr marL="1193800" lvl="1" indent="-596900" defTabSz="775969">
              <a:spcBef>
                <a:spcPts val="5500"/>
              </a:spcBef>
              <a:defRPr sz="4512"/>
            </a:pPr>
            <a:r>
              <a:t>Observe complete samples of galaxies (e.g. mass, magnitude etc.)</a:t>
            </a:r>
          </a:p>
          <a:p>
            <a:pPr marL="1193800" lvl="1" indent="-596900" defTabSz="775969">
              <a:spcBef>
                <a:spcPts val="5500"/>
              </a:spcBef>
              <a:defRPr sz="4512"/>
            </a:pPr>
            <a:r>
              <a:t>Obtain multi-wavelength photometric data </a:t>
            </a:r>
          </a:p>
          <a:p>
            <a:pPr marL="1193800" lvl="1" indent="-596900" defTabSz="775969">
              <a:spcBef>
                <a:spcPts val="5500"/>
              </a:spcBef>
              <a:defRPr sz="4512"/>
            </a:pPr>
            <a:r>
              <a:t>Supplement with spectroscopy</a:t>
            </a:r>
          </a:p>
          <a:p>
            <a:pPr marL="596900" indent="-596900" defTabSz="775969">
              <a:spcBef>
                <a:spcPts val="5500"/>
              </a:spcBef>
              <a:defRPr sz="4512"/>
            </a:pPr>
            <a:r>
              <a:t>Galaxy surveys can be</a:t>
            </a:r>
          </a:p>
          <a:p>
            <a:pPr marL="1193800" lvl="1" indent="-596900" defTabSz="775969">
              <a:spcBef>
                <a:spcPts val="5500"/>
              </a:spcBef>
              <a:defRPr sz="4512"/>
            </a:pPr>
            <a:r>
              <a:t>all sky surveys focusing on a wide are but shallow</a:t>
            </a:r>
          </a:p>
          <a:p>
            <a:pPr marL="1193800" lvl="1" indent="-596900" defTabSz="775969">
              <a:spcBef>
                <a:spcPts val="5500"/>
              </a:spcBef>
              <a:defRPr sz="4512"/>
            </a:pPr>
            <a:r>
              <a:t>deep surveys with limited sky coverage but probing fainter and high redshift targets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2dFGRS"/>
          <p:cNvSpPr txBox="1">
            <a:spLocks noGrp="1"/>
          </p:cNvSpPr>
          <p:nvPr>
            <p:ph type="title"/>
          </p:nvPr>
        </p:nvSpPr>
        <p:spPr>
          <a:prstGeom prst="rect">
            <a:avLst/>
          </a:prstGeom>
        </p:spPr>
        <p:txBody>
          <a:bodyPr/>
          <a:lstStyle/>
          <a:p>
            <a:r>
              <a:t>2dFGRS</a:t>
            </a:r>
          </a:p>
        </p:txBody>
      </p:sp>
      <p:sp>
        <p:nvSpPr>
          <p:cNvPr id="300" name="~250,000 spectra covering ~1500 sq deg…"/>
          <p:cNvSpPr txBox="1">
            <a:spLocks noGrp="1"/>
          </p:cNvSpPr>
          <p:nvPr>
            <p:ph type="body" sz="half" idx="1"/>
          </p:nvPr>
        </p:nvSpPr>
        <p:spPr>
          <a:xfrm>
            <a:off x="1689100" y="3149600"/>
            <a:ext cx="9890149" cy="9296400"/>
          </a:xfrm>
          <a:prstGeom prst="rect">
            <a:avLst/>
          </a:prstGeom>
        </p:spPr>
        <p:txBody>
          <a:bodyPr/>
          <a:lstStyle/>
          <a:p>
            <a:r>
              <a:t>~250,000 spectra covering ~1500 sq deg</a:t>
            </a:r>
          </a:p>
          <a:p>
            <a:r>
              <a:t>Contributed significant advancements to cosmology </a:t>
            </a:r>
          </a:p>
        </p:txBody>
      </p:sp>
      <p:pic>
        <p:nvPicPr>
          <p:cNvPr id="301" name="Image" descr="Image"/>
          <p:cNvPicPr>
            <a:picLocks noChangeAspect="1"/>
          </p:cNvPicPr>
          <p:nvPr/>
        </p:nvPicPr>
        <p:blipFill>
          <a:blip r:embed="rId2">
            <a:extLst/>
          </a:blip>
          <a:stretch>
            <a:fillRect/>
          </a:stretch>
        </p:blipFill>
        <p:spPr>
          <a:xfrm>
            <a:off x="11729398" y="4185477"/>
            <a:ext cx="12069014" cy="7224646"/>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DSS"/>
          <p:cNvSpPr txBox="1">
            <a:spLocks noGrp="1"/>
          </p:cNvSpPr>
          <p:nvPr>
            <p:ph type="title"/>
          </p:nvPr>
        </p:nvSpPr>
        <p:spPr>
          <a:xfrm>
            <a:off x="1689100" y="355600"/>
            <a:ext cx="7337435" cy="2286000"/>
          </a:xfrm>
          <a:prstGeom prst="rect">
            <a:avLst/>
          </a:prstGeom>
        </p:spPr>
        <p:txBody>
          <a:bodyPr/>
          <a:lstStyle/>
          <a:p>
            <a:r>
              <a:t>SDSS</a:t>
            </a:r>
          </a:p>
        </p:txBody>
      </p:sp>
      <p:sp>
        <p:nvSpPr>
          <p:cNvPr id="304" name="SDSS revolutionised our understanding of galaxy evolution…"/>
          <p:cNvSpPr txBox="1">
            <a:spLocks noGrp="1"/>
          </p:cNvSpPr>
          <p:nvPr>
            <p:ph type="body" sz="half" idx="1"/>
          </p:nvPr>
        </p:nvSpPr>
        <p:spPr>
          <a:xfrm>
            <a:off x="1689100" y="3149600"/>
            <a:ext cx="7821619" cy="9296400"/>
          </a:xfrm>
          <a:prstGeom prst="rect">
            <a:avLst/>
          </a:prstGeom>
        </p:spPr>
        <p:txBody>
          <a:bodyPr/>
          <a:lstStyle/>
          <a:p>
            <a:r>
              <a:t>SDSS revolutionised our understanding of galaxy evolution</a:t>
            </a:r>
          </a:p>
          <a:p>
            <a:r>
              <a:t>100 million + galaxies observed along with 1 million + galaxy spectra so far</a:t>
            </a:r>
          </a:p>
        </p:txBody>
      </p:sp>
      <p:pic>
        <p:nvPicPr>
          <p:cNvPr id="305" name="Picture 4" descr="Picture 4"/>
          <p:cNvPicPr>
            <a:picLocks noChangeAspect="1"/>
          </p:cNvPicPr>
          <p:nvPr/>
        </p:nvPicPr>
        <p:blipFill>
          <a:blip r:embed="rId3">
            <a:extLst/>
          </a:blip>
          <a:stretch>
            <a:fillRect/>
          </a:stretch>
        </p:blipFill>
        <p:spPr>
          <a:xfrm>
            <a:off x="10344367" y="-1"/>
            <a:ext cx="13794829" cy="137160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GAMA survey"/>
          <p:cNvSpPr txBox="1">
            <a:spLocks noGrp="1"/>
          </p:cNvSpPr>
          <p:nvPr>
            <p:ph type="title"/>
          </p:nvPr>
        </p:nvSpPr>
        <p:spPr>
          <a:prstGeom prst="rect">
            <a:avLst/>
          </a:prstGeom>
        </p:spPr>
        <p:txBody>
          <a:bodyPr/>
          <a:lstStyle/>
          <a:p>
            <a:r>
              <a:t>GAMA survey</a:t>
            </a:r>
          </a:p>
        </p:txBody>
      </p:sp>
      <p:sp>
        <p:nvSpPr>
          <p:cNvPr id="310" name="GAMA: Galaxy And Mass Assembly…"/>
          <p:cNvSpPr txBox="1">
            <a:spLocks noGrp="1"/>
          </p:cNvSpPr>
          <p:nvPr>
            <p:ph type="body" sz="half" idx="1"/>
          </p:nvPr>
        </p:nvSpPr>
        <p:spPr>
          <a:xfrm>
            <a:off x="1689100" y="3149600"/>
            <a:ext cx="10816395" cy="9296400"/>
          </a:xfrm>
          <a:prstGeom prst="rect">
            <a:avLst/>
          </a:prstGeom>
        </p:spPr>
        <p:txBody>
          <a:bodyPr/>
          <a:lstStyle/>
          <a:p>
            <a:r>
              <a:t>GAMA: Galaxy And Mass Assembly </a:t>
            </a:r>
          </a:p>
          <a:p>
            <a:r>
              <a:t>Includes around ~300,000 galaxy spectra</a:t>
            </a:r>
          </a:p>
          <a:p>
            <a:r>
              <a:t>Complemented by IFU observations by SAMI survey of ~3000 galaxies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2BAE2A-06A7-A645-BDD0-F2428CBD2972}"/>
              </a:ext>
            </a:extLst>
          </p:cNvPr>
          <p:cNvSpPr txBox="1"/>
          <p:nvPr/>
        </p:nvSpPr>
        <p:spPr>
          <a:xfrm>
            <a:off x="5735782" y="1496181"/>
            <a:ext cx="13466618"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Movie showing the fly though in galaxies using GAMA redshifts</a:t>
            </a:r>
          </a:p>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FFFFFF"/>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dirty="0"/>
          </a:p>
          <a:p>
            <a:r>
              <a:rPr lang="en-US" u="sng" dirty="0">
                <a:hlinkClick r:id="rId3"/>
              </a:rPr>
              <a:t>http://astro.dur.ac.uk/~ams/GamaMovie/</a:t>
            </a:r>
            <a:r>
              <a:rPr lang="en-US" dirty="0"/>
              <a:t> </a:t>
            </a:r>
          </a:p>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hese surveys have contributed immensely to our understanding of the Universe"/>
          <p:cNvSpPr txBox="1">
            <a:spLocks noGrp="1"/>
          </p:cNvSpPr>
          <p:nvPr>
            <p:ph type="title"/>
          </p:nvPr>
        </p:nvSpPr>
        <p:spPr>
          <a:prstGeom prst="rect">
            <a:avLst/>
          </a:prstGeom>
        </p:spPr>
        <p:txBody>
          <a:bodyPr/>
          <a:lstStyle>
            <a:lvl1pPr defTabSz="520065">
              <a:defRPr sz="7056"/>
            </a:lvl1pPr>
          </a:lstStyle>
          <a:p>
            <a:r>
              <a:t>These surveys have contributed immensely to our understanding of the Universe</a:t>
            </a:r>
          </a:p>
        </p:txBody>
      </p:sp>
      <p:sp>
        <p:nvSpPr>
          <p:cNvPr id="317" name="Some key results include:…"/>
          <p:cNvSpPr txBox="1">
            <a:spLocks noGrp="1"/>
          </p:cNvSpPr>
          <p:nvPr>
            <p:ph type="body" idx="1"/>
          </p:nvPr>
        </p:nvSpPr>
        <p:spPr>
          <a:xfrm>
            <a:off x="-105337" y="3149600"/>
            <a:ext cx="24384001" cy="10407931"/>
          </a:xfrm>
          <a:prstGeom prst="rect">
            <a:avLst/>
          </a:prstGeom>
        </p:spPr>
        <p:txBody>
          <a:bodyPr/>
          <a:lstStyle/>
          <a:p>
            <a:pPr marL="444500" indent="-444500" defTabSz="577850">
              <a:spcBef>
                <a:spcPts val="4100"/>
              </a:spcBef>
              <a:defRPr sz="3359"/>
            </a:pPr>
            <a:r>
              <a:t>Some key results include:</a:t>
            </a:r>
          </a:p>
          <a:p>
            <a:pPr marL="889000" lvl="1" indent="-444500" defTabSz="577850">
              <a:spcBef>
                <a:spcPts val="4100"/>
              </a:spcBef>
              <a:buSzPct val="50000"/>
              <a:buBlip>
                <a:blip r:embed="rId2"/>
              </a:buBlip>
              <a:defRPr sz="3359"/>
            </a:pPr>
            <a:r>
              <a:t>Bimodal distribution of galaxies in the local universe and its implications to galaxy evolution (e.g. Baldry et al., 2004; Menci et al., 2005; Martinez et al., 2006)</a:t>
            </a:r>
          </a:p>
          <a:p>
            <a:pPr marL="889000" lvl="1" indent="-444500" defTabSz="577850">
              <a:spcBef>
                <a:spcPts val="4100"/>
              </a:spcBef>
              <a:buSzPct val="50000"/>
              <a:buBlip>
                <a:blip r:embed="rId2"/>
              </a:buBlip>
              <a:defRPr sz="3359"/>
            </a:pPr>
            <a:r>
              <a:t>Constraints on star-formation quenching mechanisms (e.g. Baldry et al., 2006; Cortese &amp; Hughes, 2009; Davies et al., 2016) </a:t>
            </a:r>
          </a:p>
          <a:p>
            <a:pPr marL="889000" lvl="1" indent="-444500" defTabSz="577850">
              <a:spcBef>
                <a:spcPts val="4100"/>
              </a:spcBef>
              <a:buSzPct val="50000"/>
              <a:buBlip>
                <a:blip r:embed="rId2"/>
              </a:buBlip>
              <a:defRPr sz="3359"/>
            </a:pPr>
            <a:r>
              <a:t> IMF and its universality (Baldry &amp; Glazebrook, 2003; Hoversten &amp; Glazebrook, 2008; Gunawardhana et al., 2011)</a:t>
            </a:r>
          </a:p>
          <a:p>
            <a:pPr marL="889000" lvl="1" indent="-444500" defTabSz="577850">
              <a:spcBef>
                <a:spcPts val="4100"/>
              </a:spcBef>
              <a:buSzPct val="50000"/>
              <a:buBlip>
                <a:blip r:embed="rId2"/>
              </a:buBlip>
              <a:defRPr sz="3359"/>
            </a:pPr>
            <a:r>
              <a:t>The discovery of low surface brightness and faint dwarf galaxies in the local universe and their population properties (e.g.  Zucker et al., 2004; Barazza et al., 2006; Williams et al., 2016)</a:t>
            </a:r>
          </a:p>
          <a:p>
            <a:pPr marL="889000" lvl="1" indent="-444500" defTabSz="577850">
              <a:spcBef>
                <a:spcPts val="4100"/>
              </a:spcBef>
              <a:buSzPct val="50000"/>
              <a:buBlip>
                <a:blip r:embed="rId2"/>
              </a:buBlip>
              <a:defRPr sz="3359"/>
            </a:pPr>
            <a:r>
              <a:t>The discovery of methane dwarfs (Strauss et al., 1999; Tsvetanov et al., 2000)</a:t>
            </a:r>
          </a:p>
          <a:p>
            <a:pPr marL="889000" lvl="1" indent="-444500" defTabSz="577850">
              <a:spcBef>
                <a:spcPts val="4100"/>
              </a:spcBef>
              <a:buSzPct val="50000"/>
              <a:buBlip>
                <a:blip r:embed="rId2"/>
              </a:buBlip>
              <a:defRPr sz="3359"/>
            </a:pPr>
            <a:r>
              <a:t>The discovery of populations of high redshift quasars (Fan et al., 2001, 2003, 2004, 2006), merger histories of galaxies (e.g. Bell et al., 2006; Ferreras et al., 2017)</a:t>
            </a:r>
          </a:p>
          <a:p>
            <a:pPr marL="889000" lvl="1" indent="-444500" defTabSz="577850">
              <a:spcBef>
                <a:spcPts val="4100"/>
              </a:spcBef>
              <a:buSzPct val="50000"/>
              <a:buBlip>
                <a:blip r:embed="rId2"/>
              </a:buBlip>
              <a:defRPr sz="3359"/>
            </a:pPr>
            <a:r>
              <a:t>Constraints on the cosmological parameters from the local universe (e.g. Budav ́ari et al., 2003; Tegmark et al., 2004; Eisenstein et al., 2005; Gheller et al., 2016)</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o study high-z galaxies we need to go deeper in the expense of FoV"/>
          <p:cNvSpPr txBox="1">
            <a:spLocks noGrp="1"/>
          </p:cNvSpPr>
          <p:nvPr>
            <p:ph type="title"/>
          </p:nvPr>
        </p:nvSpPr>
        <p:spPr>
          <a:xfrm>
            <a:off x="1689100" y="68931"/>
            <a:ext cx="21005800" cy="2286001"/>
          </a:xfrm>
          <a:prstGeom prst="rect">
            <a:avLst/>
          </a:prstGeom>
        </p:spPr>
        <p:txBody>
          <a:bodyPr/>
          <a:lstStyle>
            <a:lvl1pPr defTabSz="520065">
              <a:defRPr sz="7056"/>
            </a:lvl1pPr>
          </a:lstStyle>
          <a:p>
            <a:r>
              <a:t>To study high-z galaxies we need to go deeper in the expense of FoV</a:t>
            </a:r>
          </a:p>
        </p:txBody>
      </p:sp>
      <p:pic>
        <p:nvPicPr>
          <p:cNvPr id="320" name="Picture 3" descr="Picture 3"/>
          <p:cNvPicPr>
            <a:picLocks noChangeAspect="1"/>
          </p:cNvPicPr>
          <p:nvPr/>
        </p:nvPicPr>
        <p:blipFill>
          <a:blip r:embed="rId2">
            <a:extLst/>
          </a:blip>
          <a:stretch>
            <a:fillRect/>
          </a:stretch>
        </p:blipFill>
        <p:spPr>
          <a:xfrm>
            <a:off x="3717076" y="2391471"/>
            <a:ext cx="16949848" cy="1116653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itle 1"/>
          <p:cNvSpPr txBox="1">
            <a:spLocks noGrp="1"/>
          </p:cNvSpPr>
          <p:nvPr>
            <p:ph type="title"/>
          </p:nvPr>
        </p:nvSpPr>
        <p:spPr>
          <a:prstGeom prst="rect">
            <a:avLst/>
          </a:prstGeom>
        </p:spPr>
        <p:txBody>
          <a:bodyPr/>
          <a:lstStyle/>
          <a:p>
            <a:pPr algn="ctr"/>
            <a:r>
              <a:t>What is a galaxy?</a:t>
            </a:r>
            <a:br/>
            <a:r>
              <a:rPr sz="6400"/>
              <a:t>A historical perspective </a:t>
            </a:r>
          </a:p>
        </p:txBody>
      </p:sp>
      <p:pic>
        <p:nvPicPr>
          <p:cNvPr id="243" name="Picture 3" descr="Picture 3"/>
          <p:cNvPicPr>
            <a:picLocks noChangeAspect="1"/>
          </p:cNvPicPr>
          <p:nvPr/>
        </p:nvPicPr>
        <p:blipFill>
          <a:blip r:embed="rId3">
            <a:extLst/>
          </a:blip>
          <a:stretch>
            <a:fillRect/>
          </a:stretch>
        </p:blipFill>
        <p:spPr>
          <a:xfrm>
            <a:off x="4042833" y="3245914"/>
            <a:ext cx="6858001" cy="9017001"/>
          </a:xfrm>
          <a:prstGeom prst="rect">
            <a:avLst/>
          </a:prstGeom>
          <a:ln w="12700">
            <a:miter lim="400000"/>
          </a:ln>
        </p:spPr>
      </p:pic>
      <p:sp>
        <p:nvSpPr>
          <p:cNvPr id="244" name="Rectangle 4"/>
          <p:cNvSpPr txBox="1"/>
          <p:nvPr/>
        </p:nvSpPr>
        <p:spPr>
          <a:xfrm>
            <a:off x="3352804" y="11752046"/>
            <a:ext cx="8365065" cy="1783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800">
              <a:defRPr sz="3600" b="0">
                <a:solidFill>
                  <a:srgbClr val="000000"/>
                </a:solidFill>
                <a:latin typeface="Calibri"/>
                <a:ea typeface="Calibri"/>
                <a:cs typeface="Calibri"/>
                <a:sym typeface="Calibri"/>
              </a:defRPr>
            </a:lvl1pPr>
          </a:lstStyle>
          <a:p>
            <a:r>
              <a:t>Depiction of an epicyclic planetary model. Qutb al-Din al-Shirazi (1236 – 1311)</a:t>
            </a:r>
          </a:p>
        </p:txBody>
      </p:sp>
      <p:pic>
        <p:nvPicPr>
          <p:cNvPr id="245" name="Picture 5" descr="Picture 5"/>
          <p:cNvPicPr>
            <a:picLocks noChangeAspect="1"/>
          </p:cNvPicPr>
          <p:nvPr/>
        </p:nvPicPr>
        <p:blipFill>
          <a:blip r:embed="rId4">
            <a:extLst/>
          </a:blip>
          <a:stretch>
            <a:fillRect/>
          </a:stretch>
        </p:blipFill>
        <p:spPr>
          <a:xfrm>
            <a:off x="13682132" y="3245914"/>
            <a:ext cx="6162627" cy="7997821"/>
          </a:xfrm>
          <a:prstGeom prst="rect">
            <a:avLst/>
          </a:prstGeom>
          <a:ln w="12700">
            <a:miter lim="400000"/>
          </a:ln>
        </p:spPr>
      </p:pic>
      <p:sp>
        <p:nvSpPr>
          <p:cNvPr id="246" name="Rectangle 6"/>
          <p:cNvSpPr txBox="1"/>
          <p:nvPr/>
        </p:nvSpPr>
        <p:spPr>
          <a:xfrm>
            <a:off x="11717867" y="10761343"/>
            <a:ext cx="9618133" cy="2849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800">
              <a:defRPr sz="3600" b="0">
                <a:solidFill>
                  <a:srgbClr val="000000"/>
                </a:solidFill>
                <a:latin typeface="Calibri"/>
                <a:ea typeface="Calibri"/>
                <a:cs typeface="Calibri"/>
                <a:sym typeface="Calibri"/>
              </a:defRPr>
            </a:lvl1pPr>
          </a:lstStyle>
          <a:p>
            <a:r>
              <a:t>Horoscope of Prince Iskandar, grandson of  Tamerlane, the Turkman Mongol conqueror, by Imad al-Din Mahmud al-Kashi, from The Book of the Birth of Iskandar (ca. 1384) – Source: Wellcome Library, London.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Hubble deep fields"/>
          <p:cNvSpPr txBox="1">
            <a:spLocks noGrp="1"/>
          </p:cNvSpPr>
          <p:nvPr>
            <p:ph type="title"/>
          </p:nvPr>
        </p:nvSpPr>
        <p:spPr>
          <a:prstGeom prst="rect">
            <a:avLst/>
          </a:prstGeom>
        </p:spPr>
        <p:txBody>
          <a:bodyPr/>
          <a:lstStyle/>
          <a:p>
            <a:r>
              <a:rPr i="1">
                <a:latin typeface="Helvetica Neue"/>
                <a:ea typeface="Helvetica Neue"/>
                <a:cs typeface="Helvetica Neue"/>
                <a:sym typeface="Helvetica Neue"/>
              </a:rPr>
              <a:t>Hubble</a:t>
            </a:r>
            <a:r>
              <a:t> deep fields</a:t>
            </a:r>
          </a:p>
        </p:txBody>
      </p:sp>
      <p:sp>
        <p:nvSpPr>
          <p:cNvPr id="323" name="Hubble space telescope advanced our understanding of the early Universe…"/>
          <p:cNvSpPr txBox="1">
            <a:spLocks noGrp="1"/>
          </p:cNvSpPr>
          <p:nvPr>
            <p:ph type="body" idx="1"/>
          </p:nvPr>
        </p:nvSpPr>
        <p:spPr>
          <a:prstGeom prst="rect">
            <a:avLst/>
          </a:prstGeom>
        </p:spPr>
        <p:txBody>
          <a:bodyPr/>
          <a:lstStyle/>
          <a:p>
            <a:r>
              <a:t>Hubble space telescope advanced our understanding of the early Universe</a:t>
            </a:r>
          </a:p>
          <a:p>
            <a:r>
              <a:t>Deep multi-wavelength exposures in multiple pointings in the sky e.g. COSMOS, GOODS-N/S, HDFS, EGS, UDS</a:t>
            </a:r>
          </a:p>
          <a:p>
            <a:r>
              <a:t>Opened up a new window to study cosmic galaxy evolution  </a:t>
            </a:r>
          </a:p>
          <a:p>
            <a:r>
              <a:t>These fields are supplemented by many other ground and space based observations</a:t>
            </a:r>
          </a:p>
          <a:p>
            <a:r>
              <a:t>Some large legacy programs include CANDLES, RELICS, BUFFALO</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2750DD-F363-1142-9F77-25BAC02BD23E}"/>
              </a:ext>
            </a:extLst>
          </p:cNvPr>
          <p:cNvSpPr txBox="1"/>
          <p:nvPr/>
        </p:nvSpPr>
        <p:spPr>
          <a:xfrm>
            <a:off x="8331456" y="3367730"/>
            <a:ext cx="6859250"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t>HUDF fly though video </a:t>
            </a:r>
          </a:p>
          <a:p>
            <a:pPr marL="0" marR="0" indent="0" algn="ctr" defTabSz="825500" rtl="0" fontAlgn="auto" latinLnBrk="0" hangingPunct="0">
              <a:lnSpc>
                <a:spcPct val="100000"/>
              </a:lnSpc>
              <a:spcBef>
                <a:spcPts val="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sz="4800" dirty="0"/>
          </a:p>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FFFFFF"/>
                </a:solidFill>
                <a:effectLst/>
                <a:uFillTx/>
                <a:latin typeface="Helvetica Neue"/>
                <a:ea typeface="Helvetica Neue"/>
                <a:cs typeface="Helvetica Neue"/>
                <a:sym typeface="Helvetica Neue"/>
                <a:hlinkClick r:id="rId3"/>
              </a:rPr>
              <a:t>Click here for the link</a:t>
            </a:r>
            <a:endParaRPr kumimoji="0" lang="en-US" sz="4800" b="1" i="0" u="none" strike="noStrike" cap="none" spc="0" normalizeH="0" baseline="0" dirty="0">
              <a:ln>
                <a:noFill/>
              </a:ln>
              <a:solidFill>
                <a:srgbClr val="FFFFFF"/>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ushing further with HST"/>
          <p:cNvSpPr txBox="1">
            <a:spLocks noGrp="1"/>
          </p:cNvSpPr>
          <p:nvPr>
            <p:ph type="title"/>
          </p:nvPr>
        </p:nvSpPr>
        <p:spPr>
          <a:prstGeom prst="rect">
            <a:avLst/>
          </a:prstGeom>
        </p:spPr>
        <p:txBody>
          <a:bodyPr/>
          <a:lstStyle/>
          <a:p>
            <a:r>
              <a:t>Pushing further with </a:t>
            </a:r>
            <a:r>
              <a:rPr i="1">
                <a:latin typeface="Helvetica Neue"/>
                <a:ea typeface="Helvetica Neue"/>
                <a:cs typeface="Helvetica Neue"/>
                <a:sym typeface="Helvetica Neue"/>
              </a:rPr>
              <a:t>HST</a:t>
            </a:r>
          </a:p>
        </p:txBody>
      </p:sp>
      <p:sp>
        <p:nvSpPr>
          <p:cNvPr id="328" name="Find a Massive Object that magnifies a significant volume of the universe"/>
          <p:cNvSpPr txBox="1"/>
          <p:nvPr/>
        </p:nvSpPr>
        <p:spPr>
          <a:xfrm>
            <a:off x="1026534" y="3414941"/>
            <a:ext cx="7197492" cy="182248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584200">
              <a:defRPr sz="3400" b="0">
                <a:solidFill>
                  <a:srgbClr val="000000"/>
                </a:solidFill>
                <a:latin typeface="Gill Sans"/>
                <a:ea typeface="Gill Sans"/>
                <a:cs typeface="Gill Sans"/>
                <a:sym typeface="Gill Sans"/>
              </a:defRPr>
            </a:lvl1pPr>
          </a:lstStyle>
          <a:p>
            <a:r>
              <a:t>Find a Massive Object that magnifies a significant volume of the universe</a:t>
            </a:r>
          </a:p>
        </p:txBody>
      </p:sp>
      <p:pic>
        <p:nvPicPr>
          <p:cNvPr id="329" name="Group" descr="Group"/>
          <p:cNvPicPr>
            <a:picLocks noChangeAspect="1"/>
          </p:cNvPicPr>
          <p:nvPr/>
        </p:nvPicPr>
        <p:blipFill>
          <a:blip r:embed="rId2">
            <a:extLst/>
          </a:blip>
          <a:stretch>
            <a:fillRect/>
          </a:stretch>
        </p:blipFill>
        <p:spPr>
          <a:xfrm>
            <a:off x="15051111" y="2487278"/>
            <a:ext cx="8961220" cy="6720913"/>
          </a:xfrm>
          <a:prstGeom prst="rect">
            <a:avLst/>
          </a:prstGeom>
          <a:ln w="12700">
            <a:miter lim="400000"/>
          </a:ln>
        </p:spPr>
      </p:pic>
      <p:pic>
        <p:nvPicPr>
          <p:cNvPr id="330" name="abell370.png" descr="abell370.png"/>
          <p:cNvPicPr>
            <a:picLocks noChangeAspect="1"/>
          </p:cNvPicPr>
          <p:nvPr/>
        </p:nvPicPr>
        <p:blipFill>
          <a:blip r:embed="rId3">
            <a:extLst/>
          </a:blip>
          <a:stretch>
            <a:fillRect/>
          </a:stretch>
        </p:blipFill>
        <p:spPr>
          <a:xfrm>
            <a:off x="593275" y="6010769"/>
            <a:ext cx="8912510" cy="7358372"/>
          </a:xfrm>
          <a:prstGeom prst="rect">
            <a:avLst/>
          </a:prstGeom>
          <a:ln w="12700">
            <a:miter lim="400000"/>
          </a:ln>
        </p:spPr>
      </p:pic>
      <p:sp>
        <p:nvSpPr>
          <p:cNvPr id="331" name="Massive Galaxy Cluster"/>
          <p:cNvSpPr txBox="1"/>
          <p:nvPr/>
        </p:nvSpPr>
        <p:spPr>
          <a:xfrm>
            <a:off x="9118364" y="13023129"/>
            <a:ext cx="4942977" cy="53740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584200">
              <a:defRPr sz="3400" b="0">
                <a:solidFill>
                  <a:srgbClr val="000000"/>
                </a:solidFill>
                <a:latin typeface="Gill Sans"/>
                <a:ea typeface="Gill Sans"/>
                <a:cs typeface="Gill Sans"/>
                <a:sym typeface="Gill Sans"/>
              </a:defRPr>
            </a:lvl1pPr>
          </a:lstStyle>
          <a:p>
            <a:r>
              <a:t>Massive Galaxy Cluster</a:t>
            </a:r>
          </a:p>
        </p:txBody>
      </p:sp>
      <p:sp>
        <p:nvSpPr>
          <p:cNvPr id="332" name="Increase Sensitivity…"/>
          <p:cNvSpPr txBox="1"/>
          <p:nvPr/>
        </p:nvSpPr>
        <p:spPr>
          <a:xfrm>
            <a:off x="19472262" y="9545513"/>
            <a:ext cx="4345947" cy="182248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defTabSz="584200">
              <a:defRPr sz="3400" b="0">
                <a:solidFill>
                  <a:srgbClr val="000000"/>
                </a:solidFill>
                <a:latin typeface="Gill Sans"/>
                <a:ea typeface="Gill Sans"/>
                <a:cs typeface="Gill Sans"/>
                <a:sym typeface="Gill Sans"/>
              </a:defRPr>
            </a:pPr>
            <a:r>
              <a:t>Increase Sensitivity</a:t>
            </a:r>
          </a:p>
          <a:p>
            <a:pPr defTabSz="584200">
              <a:defRPr sz="3400" b="0">
                <a:solidFill>
                  <a:srgbClr val="000000"/>
                </a:solidFill>
                <a:latin typeface="Gill Sans"/>
                <a:ea typeface="Gill Sans"/>
                <a:cs typeface="Gill Sans"/>
                <a:sym typeface="Gill Sans"/>
              </a:defRPr>
            </a:pPr>
            <a:endParaRPr/>
          </a:p>
          <a:p>
            <a:pPr defTabSz="584200">
              <a:defRPr sz="3400" b="0">
                <a:solidFill>
                  <a:srgbClr val="000000"/>
                </a:solidFill>
                <a:latin typeface="Gill Sans"/>
                <a:ea typeface="Gill Sans"/>
                <a:cs typeface="Gill Sans"/>
                <a:sym typeface="Gill Sans"/>
              </a:defRPr>
            </a:pPr>
            <a:r>
              <a:t>Decrease Volume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z7_pr.jpg" descr="z7_pr.jpg"/>
          <p:cNvPicPr>
            <a:picLocks/>
          </p:cNvPicPr>
          <p:nvPr/>
        </p:nvPicPr>
        <p:blipFill>
          <a:blip r:embed="rId2">
            <a:extLst/>
          </a:blip>
          <a:stretch>
            <a:fillRect/>
          </a:stretch>
        </p:blipFill>
        <p:spPr>
          <a:xfrm>
            <a:off x="2583656" y="0"/>
            <a:ext cx="18752344" cy="13716000"/>
          </a:xfrm>
          <a:prstGeom prst="rect">
            <a:avLst/>
          </a:prstGeom>
          <a:ln w="12700">
            <a:miter lim="400000"/>
          </a:ln>
        </p:spPr>
      </p:pic>
      <p:grpSp>
        <p:nvGrpSpPr>
          <p:cNvPr id="337" name="Group"/>
          <p:cNvGrpSpPr/>
          <p:nvPr/>
        </p:nvGrpSpPr>
        <p:grpSpPr>
          <a:xfrm>
            <a:off x="3048000" y="0"/>
            <a:ext cx="13716000" cy="1678782"/>
            <a:chOff x="0" y="0"/>
            <a:chExt cx="13716000" cy="1678781"/>
          </a:xfrm>
        </p:grpSpPr>
        <p:sp>
          <p:nvSpPr>
            <p:cNvPr id="335" name="Rectangle"/>
            <p:cNvSpPr/>
            <p:nvPr/>
          </p:nvSpPr>
          <p:spPr>
            <a:xfrm>
              <a:off x="0" y="0"/>
              <a:ext cx="13716000" cy="1678782"/>
            </a:xfrm>
            <a:prstGeom prst="rect">
              <a:avLst/>
            </a:prstGeom>
            <a:solidFill>
              <a:srgbClr val="011279"/>
            </a:solidFill>
            <a:ln w="12700" cap="flat">
              <a:noFill/>
              <a:miter lim="400000"/>
            </a:ln>
            <a:effectLst/>
          </p:spPr>
          <p:txBody>
            <a:bodyPr wrap="square" lIns="71437" tIns="71437" rIns="71437" bIns="71437" numCol="1" anchor="ctr">
              <a:noAutofit/>
            </a:bodyPr>
            <a:lstStyle/>
            <a:p>
              <a:pPr marL="81280" marR="81280" algn="l" defTabSz="1821656">
                <a:defRPr sz="4600" b="0">
                  <a:solidFill>
                    <a:srgbClr val="000000"/>
                  </a:solidFill>
                  <a:uFill>
                    <a:solidFill>
                      <a:srgbClr val="000000"/>
                    </a:solidFill>
                  </a:uFill>
                  <a:latin typeface="Arial"/>
                  <a:ea typeface="Arial"/>
                  <a:cs typeface="Arial"/>
                  <a:sym typeface="Arial"/>
                </a:defRPr>
              </a:pPr>
              <a:endParaRPr/>
            </a:p>
          </p:txBody>
        </p:sp>
        <p:sp>
          <p:nvSpPr>
            <p:cNvPr id="336" name="Boosting the signal with gravitational lenses"/>
            <p:cNvSpPr txBox="1"/>
            <p:nvPr/>
          </p:nvSpPr>
          <p:spPr>
            <a:xfrm>
              <a:off x="566219" y="401972"/>
              <a:ext cx="12583563" cy="8641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marL="81280" marR="81280" defTabSz="1821656">
                <a:buClr>
                  <a:srgbClr val="FFFB00"/>
                </a:buClr>
                <a:buFont typeface="Times New Roman"/>
                <a:defRPr sz="5200">
                  <a:solidFill>
                    <a:srgbClr val="FFFB00"/>
                  </a:solidFill>
                  <a:effectLst>
                    <a:outerShdw blurRad="12700" dist="25400" dir="2700000" rotWithShape="0">
                      <a:srgbClr val="000000"/>
                    </a:outerShdw>
                  </a:effectLst>
                  <a:uFill>
                    <a:solidFill>
                      <a:srgbClr val="FFFB00"/>
                    </a:solidFill>
                  </a:uFill>
                  <a:latin typeface="Times New Roman"/>
                  <a:ea typeface="Times New Roman"/>
                  <a:cs typeface="Times New Roman"/>
                  <a:sym typeface="Times New Roman"/>
                </a:defRPr>
              </a:lvl1pPr>
            </a:lstStyle>
            <a:p>
              <a:r>
                <a:t>Boosting the signal with gravitational lenses</a:t>
              </a:r>
            </a:p>
          </p:txBody>
        </p:sp>
      </p:grpSp>
      <p:sp>
        <p:nvSpPr>
          <p:cNvPr id="338" name="Rectangle"/>
          <p:cNvSpPr/>
          <p:nvPr/>
        </p:nvSpPr>
        <p:spPr>
          <a:xfrm>
            <a:off x="16603265" y="8983265"/>
            <a:ext cx="4411267" cy="3964782"/>
          </a:xfrm>
          <a:prstGeom prst="rect">
            <a:avLst/>
          </a:prstGeom>
          <a:solidFill>
            <a:srgbClr val="000221"/>
          </a:solidFill>
          <a:ln w="12700">
            <a:miter lim="400000"/>
          </a:ln>
        </p:spPr>
        <p:txBody>
          <a:bodyPr lIns="71437" tIns="71437" rIns="71437" bIns="71437" anchor="ctr"/>
          <a:lstStyle/>
          <a:p>
            <a:pPr marL="81280" marR="81280" algn="l" defTabSz="1821656">
              <a:defRPr sz="4600" b="0">
                <a:solidFill>
                  <a:srgbClr val="000000"/>
                </a:solidFill>
                <a:uFill>
                  <a:solidFill>
                    <a:srgbClr val="000000"/>
                  </a:solidFill>
                </a:uFill>
                <a:latin typeface="Arial"/>
                <a:ea typeface="Arial"/>
                <a:cs typeface="Arial"/>
                <a:sym typeface="Arial"/>
              </a:defRPr>
            </a:pPr>
            <a:endParaRPr/>
          </a:p>
        </p:txBody>
      </p:sp>
      <p:sp>
        <p:nvSpPr>
          <p:cNvPr id="339" name="Rectangle"/>
          <p:cNvSpPr/>
          <p:nvPr/>
        </p:nvSpPr>
        <p:spPr>
          <a:xfrm>
            <a:off x="13102828" y="13037343"/>
            <a:ext cx="8197454" cy="589361"/>
          </a:xfrm>
          <a:prstGeom prst="rect">
            <a:avLst/>
          </a:prstGeom>
          <a:solidFill>
            <a:srgbClr val="000221"/>
          </a:solidFill>
          <a:ln w="12700">
            <a:miter lim="400000"/>
          </a:ln>
        </p:spPr>
        <p:txBody>
          <a:bodyPr lIns="71437" tIns="71437" rIns="71437" bIns="71437" anchor="ctr"/>
          <a:lstStyle/>
          <a:p>
            <a:pPr marL="81280" marR="81280" algn="l" defTabSz="1821656">
              <a:defRPr sz="4600" b="0">
                <a:solidFill>
                  <a:srgbClr val="000000"/>
                </a:solidFill>
                <a:uFill>
                  <a:solidFill>
                    <a:srgbClr val="000000"/>
                  </a:solidFill>
                </a:uFill>
                <a:latin typeface="Arial"/>
                <a:ea typeface="Arial"/>
                <a:cs typeface="Arial"/>
                <a:sym typeface="Arial"/>
              </a:defRPr>
            </a:pPr>
            <a:endParaRPr/>
          </a:p>
        </p:txBody>
      </p:sp>
      <p:sp>
        <p:nvSpPr>
          <p:cNvPr id="340" name="massive clusters of galaxies act like telescopes…"/>
          <p:cNvSpPr txBox="1">
            <a:spLocks noGrp="1"/>
          </p:cNvSpPr>
          <p:nvPr>
            <p:ph type="body" sz="quarter" idx="1"/>
          </p:nvPr>
        </p:nvSpPr>
        <p:spPr>
          <a:xfrm>
            <a:off x="13388578" y="8876109"/>
            <a:ext cx="7625954" cy="4875610"/>
          </a:xfrm>
          <a:prstGeom prst="rect">
            <a:avLst/>
          </a:prstGeom>
        </p:spPr>
        <p:txBody>
          <a:bodyPr/>
          <a:lstStyle/>
          <a:p>
            <a:pPr marL="40640" indent="0">
              <a:buClr>
                <a:srgbClr val="FF42FF"/>
              </a:buClr>
              <a:buChar char=""/>
              <a:defRPr sz="3000">
                <a:solidFill>
                  <a:srgbClr val="FF42FF"/>
                </a:solidFill>
                <a:uFill>
                  <a:solidFill>
                    <a:srgbClr val="FF42FF"/>
                  </a:solidFill>
                </a:uFill>
              </a:defRPr>
            </a:pPr>
            <a:r>
              <a:t> massive clusters of galaxies act like telescopes</a:t>
            </a:r>
          </a:p>
          <a:p>
            <a:pPr marL="40640" indent="0">
              <a:buClr>
                <a:srgbClr val="FF42FF"/>
              </a:buClr>
              <a:buChar char=""/>
              <a:defRPr sz="3000">
                <a:solidFill>
                  <a:srgbClr val="FF42FF"/>
                </a:solidFill>
                <a:uFill>
                  <a:solidFill>
                    <a:srgbClr val="FF42FF"/>
                  </a:solidFill>
                </a:uFill>
              </a:defRPr>
            </a:pPr>
            <a:r>
              <a:t> magnify galaxies behind (far behind - far back in time)</a:t>
            </a:r>
          </a:p>
          <a:p>
            <a:pPr marL="40640" indent="0">
              <a:buClr>
                <a:srgbClr val="FF42FF"/>
              </a:buClr>
              <a:buChar char=""/>
              <a:defRPr sz="3000">
                <a:solidFill>
                  <a:srgbClr val="FF42FF"/>
                </a:solidFill>
                <a:uFill>
                  <a:solidFill>
                    <a:srgbClr val="FF42FF"/>
                  </a:solidFill>
                </a:uFill>
              </a:defRPr>
            </a:pPr>
            <a:r>
              <a:t> magnified “lensed” galaxies are distorted into long curved shapes</a:t>
            </a:r>
          </a:p>
          <a:p>
            <a:pPr marL="40640" indent="0">
              <a:buClr>
                <a:srgbClr val="FF42FF"/>
              </a:buClr>
              <a:buChar char=""/>
              <a:defRPr sz="3000">
                <a:solidFill>
                  <a:srgbClr val="FF42FF"/>
                </a:solidFill>
                <a:uFill>
                  <a:solidFill>
                    <a:srgbClr val="FF42FF"/>
                  </a:solidFill>
                </a:uFill>
              </a:defRPr>
            </a:pPr>
            <a:r>
              <a:t> allows us to see galaxies at high redshift in otherwise-impossible detail.</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2" name="What is the trick to try to push fainter?"/>
          <p:cNvSpPr txBox="1">
            <a:spLocks noGrp="1"/>
          </p:cNvSpPr>
          <p:nvPr>
            <p:ph type="title"/>
          </p:nvPr>
        </p:nvSpPr>
        <p:spPr>
          <a:xfrm>
            <a:off x="3241573" y="103322"/>
            <a:ext cx="17900855" cy="1407589"/>
          </a:xfrm>
          <a:prstGeom prst="rect">
            <a:avLst/>
          </a:prstGeom>
        </p:spPr>
        <p:txBody>
          <a:bodyPr/>
          <a:lstStyle>
            <a:lvl1pPr>
              <a:lnSpc>
                <a:spcPct val="104999"/>
              </a:lnSpc>
              <a:defRPr sz="5600">
                <a:solidFill>
                  <a:srgbClr val="000000"/>
                </a:solidFill>
                <a:uFill>
                  <a:solidFill>
                    <a:srgbClr val="000000"/>
                  </a:solidFill>
                </a:uFill>
                <a:latin typeface="Arial"/>
                <a:ea typeface="Arial"/>
                <a:cs typeface="Arial"/>
                <a:sym typeface="Arial"/>
              </a:defRPr>
            </a:lvl1pPr>
          </a:lstStyle>
          <a:p>
            <a:r>
              <a:t>What is the trick to try to push fainter?</a:t>
            </a:r>
          </a:p>
        </p:txBody>
      </p:sp>
      <p:pic>
        <p:nvPicPr>
          <p:cNvPr id="343" name="droppedImage.pdf" descr="droppedImage.pdf"/>
          <p:cNvPicPr>
            <a:picLocks noChangeAspect="1"/>
          </p:cNvPicPr>
          <p:nvPr/>
        </p:nvPicPr>
        <p:blipFill>
          <a:blip r:embed="rId3">
            <a:extLst/>
          </a:blip>
          <a:srcRect l="54687" t="18229" r="8886" b="48958"/>
          <a:stretch>
            <a:fillRect/>
          </a:stretch>
        </p:blipFill>
        <p:spPr>
          <a:xfrm>
            <a:off x="13991609" y="1645282"/>
            <a:ext cx="6661548" cy="4500563"/>
          </a:xfrm>
          <a:prstGeom prst="rect">
            <a:avLst/>
          </a:prstGeom>
          <a:ln w="12700">
            <a:miter lim="400000"/>
          </a:ln>
        </p:spPr>
      </p:pic>
      <p:pic>
        <p:nvPicPr>
          <p:cNvPr id="344" name="abell370.png" descr="abell370.png"/>
          <p:cNvPicPr>
            <a:picLocks noChangeAspect="1"/>
          </p:cNvPicPr>
          <p:nvPr/>
        </p:nvPicPr>
        <p:blipFill>
          <a:blip r:embed="rId4">
            <a:extLst/>
          </a:blip>
          <a:stretch>
            <a:fillRect/>
          </a:stretch>
        </p:blipFill>
        <p:spPr>
          <a:xfrm>
            <a:off x="3510176" y="5757710"/>
            <a:ext cx="8848861" cy="7305822"/>
          </a:xfrm>
          <a:prstGeom prst="rect">
            <a:avLst/>
          </a:prstGeom>
          <a:ln w="12700">
            <a:miter lim="400000"/>
          </a:ln>
        </p:spPr>
      </p:pic>
      <p:sp>
        <p:nvSpPr>
          <p:cNvPr id="345" name="Massive Galaxy Cluster"/>
          <p:cNvSpPr txBox="1"/>
          <p:nvPr/>
        </p:nvSpPr>
        <p:spPr>
          <a:xfrm>
            <a:off x="4459076" y="4888652"/>
            <a:ext cx="6951061" cy="75572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4600" b="0">
                <a:solidFill>
                  <a:srgbClr val="000000"/>
                </a:solidFill>
                <a:latin typeface="Gill Sans"/>
                <a:ea typeface="Gill Sans"/>
                <a:cs typeface="Gill Sans"/>
                <a:sym typeface="Gill Sans"/>
              </a:defRPr>
            </a:lvl1pPr>
          </a:lstStyle>
          <a:p>
            <a:r>
              <a:t>Massive Galaxy Cluster</a:t>
            </a:r>
          </a:p>
        </p:txBody>
      </p:sp>
      <p:sp>
        <p:nvSpPr>
          <p:cNvPr id="346" name="Target that region of the sky with very deep observations with Hubble and other powerful telescopes"/>
          <p:cNvSpPr txBox="1"/>
          <p:nvPr/>
        </p:nvSpPr>
        <p:spPr>
          <a:xfrm>
            <a:off x="3308010" y="1918346"/>
            <a:ext cx="10121473" cy="256287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4600" b="0">
                <a:solidFill>
                  <a:srgbClr val="000000"/>
                </a:solidFill>
                <a:latin typeface="Gill Sans"/>
                <a:ea typeface="Gill Sans"/>
                <a:cs typeface="Gill Sans"/>
                <a:sym typeface="Gill Sans"/>
              </a:defRPr>
            </a:lvl1pPr>
          </a:lstStyle>
          <a:p>
            <a:r>
              <a:t>Target that region of the sky with very deep observations with Hubble and other powerful telescopes</a:t>
            </a:r>
          </a:p>
        </p:txBody>
      </p:sp>
      <p:sp>
        <p:nvSpPr>
          <p:cNvPr id="347" name="Integrate for 140 orbits…"/>
          <p:cNvSpPr txBox="1"/>
          <p:nvPr/>
        </p:nvSpPr>
        <p:spPr>
          <a:xfrm>
            <a:off x="13600856" y="6280217"/>
            <a:ext cx="6951061" cy="15880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defTabSz="821531">
              <a:defRPr sz="4600" b="0">
                <a:solidFill>
                  <a:srgbClr val="000000"/>
                </a:solidFill>
                <a:latin typeface="Gill Sans"/>
                <a:ea typeface="Gill Sans"/>
                <a:cs typeface="Gill Sans"/>
                <a:sym typeface="Gill Sans"/>
              </a:defRPr>
            </a:pPr>
            <a:r>
              <a:t>Integrate for 140 orbits</a:t>
            </a:r>
          </a:p>
          <a:p>
            <a:pPr defTabSz="821531">
              <a:defRPr sz="4600" b="0">
                <a:solidFill>
                  <a:srgbClr val="000000"/>
                </a:solidFill>
                <a:latin typeface="Gill Sans"/>
                <a:ea typeface="Gill Sans"/>
                <a:cs typeface="Gill Sans"/>
                <a:sym typeface="Gill Sans"/>
              </a:defRPr>
            </a:pPr>
            <a:r>
              <a:t>with Hubble</a:t>
            </a:r>
          </a:p>
        </p:txBody>
      </p:sp>
      <p:sp>
        <p:nvSpPr>
          <p:cNvPr id="348" name="70 orbits in the optical"/>
          <p:cNvSpPr txBox="1"/>
          <p:nvPr/>
        </p:nvSpPr>
        <p:spPr>
          <a:xfrm>
            <a:off x="13600856" y="8189455"/>
            <a:ext cx="6951061" cy="158805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4600" b="0">
                <a:solidFill>
                  <a:srgbClr val="000000"/>
                </a:solidFill>
                <a:latin typeface="Gill Sans"/>
                <a:ea typeface="Gill Sans"/>
                <a:cs typeface="Gill Sans"/>
                <a:sym typeface="Gill Sans"/>
              </a:defRPr>
            </a:lvl1pPr>
          </a:lstStyle>
          <a:p>
            <a:r>
              <a:t>70 orbits in the optical</a:t>
            </a:r>
          </a:p>
        </p:txBody>
      </p:sp>
      <p:sp>
        <p:nvSpPr>
          <p:cNvPr id="349" name="70 orbits in the near-IR"/>
          <p:cNvSpPr txBox="1"/>
          <p:nvPr/>
        </p:nvSpPr>
        <p:spPr>
          <a:xfrm>
            <a:off x="13600856" y="10098692"/>
            <a:ext cx="6951061" cy="158805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4600" b="0">
                <a:solidFill>
                  <a:srgbClr val="000000"/>
                </a:solidFill>
                <a:latin typeface="Gill Sans"/>
                <a:ea typeface="Gill Sans"/>
                <a:cs typeface="Gill Sans"/>
                <a:sym typeface="Gill Sans"/>
              </a:defRPr>
            </a:lvl1pPr>
          </a:lstStyle>
          <a:p>
            <a:r>
              <a:t>70 orbits in the near-IR</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3" name="droppedImage.pdf" descr="droppedImage.pdf"/>
          <p:cNvPicPr>
            <a:picLocks noChangeAspect="1"/>
          </p:cNvPicPr>
          <p:nvPr/>
        </p:nvPicPr>
        <p:blipFill>
          <a:blip r:embed="rId3">
            <a:extLst/>
          </a:blip>
          <a:stretch>
            <a:fillRect/>
          </a:stretch>
        </p:blipFill>
        <p:spPr>
          <a:xfrm>
            <a:off x="3042047" y="0"/>
            <a:ext cx="18198704" cy="13649028"/>
          </a:xfrm>
          <a:prstGeom prst="rect">
            <a:avLst/>
          </a:prstGeom>
          <a:ln w="12700"/>
        </p:spPr>
      </p:pic>
      <p:sp>
        <p:nvSpPr>
          <p:cNvPr id="354" name="Square"/>
          <p:cNvSpPr/>
          <p:nvPr/>
        </p:nvSpPr>
        <p:spPr>
          <a:xfrm>
            <a:off x="3423046" y="11519296"/>
            <a:ext cx="1785939" cy="1785939"/>
          </a:xfrm>
          <a:prstGeom prst="rect">
            <a:avLst/>
          </a:prstGeom>
          <a:solidFill>
            <a:srgbClr val="000000"/>
          </a:solidFill>
          <a:ln w="12700">
            <a:solidFill>
              <a:srgbClr val="000000"/>
            </a:solidFill>
          </a:ln>
        </p:spPr>
        <p:txBody>
          <a:bodyPr lIns="71437" tIns="71437" rIns="71437" bIns="71437" anchor="ctr"/>
          <a:lstStyle/>
          <a:p>
            <a:pPr marL="81280" marR="81280" algn="l" defTabSz="1821656">
              <a:defRPr sz="4600" b="0">
                <a:solidFill>
                  <a:srgbClr val="000000"/>
                </a:solidFill>
                <a:uFill>
                  <a:solidFill>
                    <a:srgbClr val="000000"/>
                  </a:solidFill>
                </a:uFill>
                <a:latin typeface="Arial"/>
                <a:ea typeface="Arial"/>
                <a:cs typeface="Arial"/>
                <a:sym typeface="Arial"/>
              </a:defRPr>
            </a:pPr>
            <a:endParaRPr/>
          </a:p>
        </p:txBody>
      </p:sp>
      <p:sp>
        <p:nvSpPr>
          <p:cNvPr id="355" name="Rectangle"/>
          <p:cNvSpPr/>
          <p:nvPr/>
        </p:nvSpPr>
        <p:spPr>
          <a:xfrm>
            <a:off x="19871531" y="11930062"/>
            <a:ext cx="1321594" cy="1660923"/>
          </a:xfrm>
          <a:prstGeom prst="rect">
            <a:avLst/>
          </a:prstGeom>
          <a:solidFill>
            <a:srgbClr val="000000"/>
          </a:solidFill>
          <a:ln w="12700">
            <a:solidFill>
              <a:srgbClr val="000000"/>
            </a:solidFill>
          </a:ln>
        </p:spPr>
        <p:txBody>
          <a:bodyPr lIns="71437" tIns="71437" rIns="71437" bIns="71437" anchor="ctr"/>
          <a:lstStyle/>
          <a:p>
            <a:pPr marL="81280" marR="81280" algn="l" defTabSz="1821656">
              <a:defRPr sz="4600" b="0">
                <a:solidFill>
                  <a:srgbClr val="000000"/>
                </a:solidFill>
                <a:uFill>
                  <a:solidFill>
                    <a:srgbClr val="000000"/>
                  </a:solidFill>
                </a:uFill>
                <a:latin typeface="Arial"/>
                <a:ea typeface="Arial"/>
                <a:cs typeface="Arial"/>
                <a:sym typeface="Arial"/>
              </a:defRPr>
            </a:pPr>
            <a:endParaRPr/>
          </a:p>
        </p:txBody>
      </p:sp>
      <p:sp>
        <p:nvSpPr>
          <p:cNvPr id="356" name="Hubble has observed both lensed and “blank” fields simultaneously in parallel"/>
          <p:cNvSpPr/>
          <p:nvPr/>
        </p:nvSpPr>
        <p:spPr>
          <a:xfrm>
            <a:off x="4003038" y="521746"/>
            <a:ext cx="16377924" cy="1678782"/>
          </a:xfrm>
          <a:prstGeom prst="rect">
            <a:avLst/>
          </a:prstGeom>
          <a:solidFill>
            <a:srgbClr val="000000"/>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5200" b="0">
                <a:latin typeface="Arial"/>
                <a:ea typeface="Arial"/>
                <a:cs typeface="Arial"/>
                <a:sym typeface="Arial"/>
              </a:defRPr>
            </a:lvl1pPr>
          </a:lstStyle>
          <a:p>
            <a:r>
              <a:t>Hubble has observed both lensed and “blank” fields simultaneously in parallel</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8" name="droppedImage.pdf" descr="droppedImage.pdf"/>
          <p:cNvPicPr>
            <a:picLocks noChangeAspect="1"/>
          </p:cNvPicPr>
          <p:nvPr/>
        </p:nvPicPr>
        <p:blipFill>
          <a:blip r:embed="rId3">
            <a:extLst/>
          </a:blip>
          <a:stretch>
            <a:fillRect/>
          </a:stretch>
        </p:blipFill>
        <p:spPr>
          <a:xfrm>
            <a:off x="3042047" y="0"/>
            <a:ext cx="18198704" cy="13649029"/>
          </a:xfrm>
          <a:prstGeom prst="rect">
            <a:avLst/>
          </a:prstGeom>
          <a:ln w="12700"/>
        </p:spPr>
      </p:pic>
      <p:sp>
        <p:nvSpPr>
          <p:cNvPr id="359" name="Square"/>
          <p:cNvSpPr/>
          <p:nvPr/>
        </p:nvSpPr>
        <p:spPr>
          <a:xfrm>
            <a:off x="3423046" y="11519296"/>
            <a:ext cx="1785939" cy="1785939"/>
          </a:xfrm>
          <a:prstGeom prst="rect">
            <a:avLst/>
          </a:prstGeom>
          <a:solidFill>
            <a:srgbClr val="000000"/>
          </a:solidFill>
          <a:ln w="12700">
            <a:solidFill>
              <a:srgbClr val="000000"/>
            </a:solidFill>
          </a:ln>
        </p:spPr>
        <p:txBody>
          <a:bodyPr lIns="71437" tIns="71437" rIns="71437" bIns="71437" anchor="ctr"/>
          <a:lstStyle/>
          <a:p>
            <a:pPr marL="81280" marR="81280" algn="l" defTabSz="1821656">
              <a:defRPr sz="4600" b="0">
                <a:solidFill>
                  <a:srgbClr val="000000"/>
                </a:solidFill>
                <a:uFill>
                  <a:solidFill>
                    <a:srgbClr val="000000"/>
                  </a:solidFill>
                </a:uFill>
                <a:latin typeface="Arial"/>
                <a:ea typeface="Arial"/>
                <a:cs typeface="Arial"/>
                <a:sym typeface="Arial"/>
              </a:defRPr>
            </a:pPr>
            <a:endParaRPr/>
          </a:p>
        </p:txBody>
      </p:sp>
      <p:sp>
        <p:nvSpPr>
          <p:cNvPr id="360" name="Rectangle"/>
          <p:cNvSpPr/>
          <p:nvPr/>
        </p:nvSpPr>
        <p:spPr>
          <a:xfrm>
            <a:off x="19925109" y="11787187"/>
            <a:ext cx="1196579" cy="1768079"/>
          </a:xfrm>
          <a:prstGeom prst="rect">
            <a:avLst/>
          </a:prstGeom>
          <a:solidFill>
            <a:srgbClr val="000000"/>
          </a:solidFill>
          <a:ln w="12700">
            <a:solidFill>
              <a:srgbClr val="000000"/>
            </a:solidFill>
          </a:ln>
        </p:spPr>
        <p:txBody>
          <a:bodyPr lIns="71437" tIns="71437" rIns="71437" bIns="71437" anchor="ctr"/>
          <a:lstStyle/>
          <a:p>
            <a:pPr marL="81280" marR="81280" algn="l" defTabSz="1821656">
              <a:defRPr sz="4600" b="0">
                <a:solidFill>
                  <a:srgbClr val="000000"/>
                </a:solidFill>
                <a:uFill>
                  <a:solidFill>
                    <a:srgbClr val="000000"/>
                  </a:solidFill>
                </a:uFill>
                <a:latin typeface="Arial"/>
                <a:ea typeface="Arial"/>
                <a:cs typeface="Arial"/>
                <a:sym typeface="Arial"/>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2" name="Repeat this over six massive clusters to improve the statistics and control for cosmic variance"/>
          <p:cNvSpPr txBox="1"/>
          <p:nvPr/>
        </p:nvSpPr>
        <p:spPr>
          <a:xfrm>
            <a:off x="-285043" y="643756"/>
            <a:ext cx="24122462" cy="256287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defRPr sz="7100" b="0">
                <a:latin typeface="+mn-lt"/>
                <a:ea typeface="+mn-ea"/>
                <a:cs typeface="+mn-cs"/>
                <a:sym typeface="Helvetica Neue Medium"/>
              </a:defRPr>
            </a:lvl1pPr>
          </a:lstStyle>
          <a:p>
            <a:r>
              <a:t>Repeat this over six massive clusters to improve the statistics and control for cosmic variance</a:t>
            </a:r>
          </a:p>
        </p:txBody>
      </p:sp>
      <p:grpSp>
        <p:nvGrpSpPr>
          <p:cNvPr id="376" name="Group"/>
          <p:cNvGrpSpPr/>
          <p:nvPr/>
        </p:nvGrpSpPr>
        <p:grpSpPr>
          <a:xfrm>
            <a:off x="4816879" y="3390844"/>
            <a:ext cx="15488226" cy="9867766"/>
            <a:chOff x="0" y="0"/>
            <a:chExt cx="15488224" cy="9867765"/>
          </a:xfrm>
        </p:grpSpPr>
        <p:grpSp>
          <p:nvGrpSpPr>
            <p:cNvPr id="369" name="Group"/>
            <p:cNvGrpSpPr/>
            <p:nvPr/>
          </p:nvGrpSpPr>
          <p:grpSpPr>
            <a:xfrm>
              <a:off x="0" y="0"/>
              <a:ext cx="15048020" cy="9867766"/>
              <a:chOff x="0" y="0"/>
              <a:chExt cx="15048019" cy="9867765"/>
            </a:xfrm>
          </p:grpSpPr>
          <p:pic>
            <p:nvPicPr>
              <p:cNvPr id="363" name="abell2744.png" descr="abell2744.png"/>
              <p:cNvPicPr>
                <a:picLocks noChangeAspect="1"/>
              </p:cNvPicPr>
              <p:nvPr/>
            </p:nvPicPr>
            <p:blipFill>
              <a:blip r:embed="rId3">
                <a:extLst/>
              </a:blip>
              <a:stretch>
                <a:fillRect/>
              </a:stretch>
            </p:blipFill>
            <p:spPr>
              <a:xfrm>
                <a:off x="0" y="0"/>
                <a:ext cx="4776199" cy="4411912"/>
              </a:xfrm>
              <a:prstGeom prst="rect">
                <a:avLst/>
              </a:prstGeom>
              <a:ln w="12700" cap="flat">
                <a:noFill/>
                <a:miter lim="400000"/>
              </a:ln>
              <a:effectLst/>
            </p:spPr>
          </p:pic>
          <p:pic>
            <p:nvPicPr>
              <p:cNvPr id="364" name="macs0416.png" descr="macs0416.png"/>
              <p:cNvPicPr>
                <a:picLocks noChangeAspect="1"/>
              </p:cNvPicPr>
              <p:nvPr/>
            </p:nvPicPr>
            <p:blipFill>
              <a:blip r:embed="rId4">
                <a:extLst/>
              </a:blip>
              <a:srcRect l="16050"/>
              <a:stretch>
                <a:fillRect/>
              </a:stretch>
            </p:blipFill>
            <p:spPr>
              <a:xfrm rot="16199996">
                <a:off x="-358107" y="4776772"/>
                <a:ext cx="5492412" cy="4689573"/>
              </a:xfrm>
              <a:prstGeom prst="rect">
                <a:avLst/>
              </a:prstGeom>
              <a:ln w="12700" cap="flat">
                <a:noFill/>
                <a:miter lim="400000"/>
              </a:ln>
              <a:effectLst/>
            </p:spPr>
          </p:pic>
          <p:pic>
            <p:nvPicPr>
              <p:cNvPr id="365" name="macs0717.png" descr="macs0717.png"/>
              <p:cNvPicPr>
                <a:picLocks noChangeAspect="1"/>
              </p:cNvPicPr>
              <p:nvPr/>
            </p:nvPicPr>
            <p:blipFill>
              <a:blip r:embed="rId5">
                <a:extLst/>
              </a:blip>
              <a:stretch>
                <a:fillRect/>
              </a:stretch>
            </p:blipFill>
            <p:spPr>
              <a:xfrm>
                <a:off x="4813515" y="67297"/>
                <a:ext cx="4956024" cy="4574792"/>
              </a:xfrm>
              <a:prstGeom prst="rect">
                <a:avLst/>
              </a:prstGeom>
              <a:ln w="12700" cap="flat">
                <a:noFill/>
                <a:miter lim="400000"/>
              </a:ln>
              <a:effectLst/>
            </p:spPr>
          </p:pic>
          <p:pic>
            <p:nvPicPr>
              <p:cNvPr id="366" name="macs1149.png" descr="macs1149.png"/>
              <p:cNvPicPr>
                <a:picLocks noChangeAspect="1"/>
              </p:cNvPicPr>
              <p:nvPr/>
            </p:nvPicPr>
            <p:blipFill>
              <a:blip r:embed="rId6">
                <a:extLst/>
              </a:blip>
              <a:stretch>
                <a:fillRect/>
              </a:stretch>
            </p:blipFill>
            <p:spPr>
              <a:xfrm>
                <a:off x="4766104" y="4460544"/>
                <a:ext cx="4891288" cy="4727562"/>
              </a:xfrm>
              <a:prstGeom prst="rect">
                <a:avLst/>
              </a:prstGeom>
              <a:ln w="12700" cap="flat">
                <a:noFill/>
                <a:miter lim="400000"/>
              </a:ln>
              <a:effectLst/>
            </p:spPr>
          </p:pic>
          <p:pic>
            <p:nvPicPr>
              <p:cNvPr id="367" name="abells1063.png" descr="abells1063.png"/>
              <p:cNvPicPr>
                <a:picLocks noChangeAspect="1"/>
              </p:cNvPicPr>
              <p:nvPr/>
            </p:nvPicPr>
            <p:blipFill>
              <a:blip r:embed="rId7">
                <a:extLst/>
              </a:blip>
              <a:stretch>
                <a:fillRect/>
              </a:stretch>
            </p:blipFill>
            <p:spPr>
              <a:xfrm>
                <a:off x="9850328" y="9753"/>
                <a:ext cx="5014721" cy="4689880"/>
              </a:xfrm>
              <a:prstGeom prst="rect">
                <a:avLst/>
              </a:prstGeom>
              <a:ln w="12700" cap="flat">
                <a:noFill/>
                <a:miter lim="400000"/>
              </a:ln>
              <a:effectLst/>
            </p:spPr>
          </p:pic>
          <p:pic>
            <p:nvPicPr>
              <p:cNvPr id="368" name="abell370.png" descr="abell370.png"/>
              <p:cNvPicPr>
                <a:picLocks noChangeAspect="1"/>
              </p:cNvPicPr>
              <p:nvPr/>
            </p:nvPicPr>
            <p:blipFill>
              <a:blip r:embed="rId8">
                <a:extLst/>
              </a:blip>
              <a:stretch>
                <a:fillRect/>
              </a:stretch>
            </p:blipFill>
            <p:spPr>
              <a:xfrm>
                <a:off x="9437301" y="4684479"/>
                <a:ext cx="5610719" cy="4632337"/>
              </a:xfrm>
              <a:prstGeom prst="rect">
                <a:avLst/>
              </a:prstGeom>
              <a:ln w="12700" cap="flat">
                <a:noFill/>
                <a:miter lim="400000"/>
              </a:ln>
              <a:effectLst/>
            </p:spPr>
          </p:pic>
        </p:grpSp>
        <p:sp>
          <p:nvSpPr>
            <p:cNvPr id="370" name="M0416"/>
            <p:cNvSpPr txBox="1"/>
            <p:nvPr/>
          </p:nvSpPr>
          <p:spPr>
            <a:xfrm>
              <a:off x="2327585" y="4415982"/>
              <a:ext cx="2416872" cy="10358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defTabSz="821531">
                <a:defRPr sz="2000" b="0">
                  <a:latin typeface="Gill Sans"/>
                  <a:ea typeface="Gill Sans"/>
                  <a:cs typeface="Gill Sans"/>
                  <a:sym typeface="Gill Sans"/>
                </a:defRPr>
              </a:lvl1pPr>
            </a:lstStyle>
            <a:p>
              <a:r>
                <a:t>M0416</a:t>
              </a:r>
            </a:p>
          </p:txBody>
        </p:sp>
        <p:sp>
          <p:nvSpPr>
            <p:cNvPr id="371" name="MACS1149"/>
            <p:cNvSpPr txBox="1"/>
            <p:nvPr/>
          </p:nvSpPr>
          <p:spPr>
            <a:xfrm>
              <a:off x="6902376" y="4473528"/>
              <a:ext cx="2416871" cy="10358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defTabSz="821531">
                <a:defRPr sz="2000" b="0">
                  <a:latin typeface="Gill Sans"/>
                  <a:ea typeface="Gill Sans"/>
                  <a:cs typeface="Gill Sans"/>
                  <a:sym typeface="Gill Sans"/>
                </a:defRPr>
              </a:lvl1pPr>
            </a:lstStyle>
            <a:p>
              <a:r>
                <a:t>MACS1149</a:t>
              </a:r>
            </a:p>
          </p:txBody>
        </p:sp>
        <p:sp>
          <p:nvSpPr>
            <p:cNvPr id="372" name="Abell 370"/>
            <p:cNvSpPr txBox="1"/>
            <p:nvPr/>
          </p:nvSpPr>
          <p:spPr>
            <a:xfrm>
              <a:off x="11922159" y="4557371"/>
              <a:ext cx="3566066" cy="16066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defTabSz="821531">
                <a:defRPr sz="2000" b="0">
                  <a:latin typeface="Gill Sans"/>
                  <a:ea typeface="Gill Sans"/>
                  <a:cs typeface="Gill Sans"/>
                  <a:sym typeface="Gill Sans"/>
                </a:defRPr>
              </a:lvl1pPr>
            </a:lstStyle>
            <a:p>
              <a:r>
                <a:t>Abell 370</a:t>
              </a:r>
            </a:p>
          </p:txBody>
        </p:sp>
        <p:sp>
          <p:nvSpPr>
            <p:cNvPr id="373" name="Abell 2744"/>
            <p:cNvSpPr txBox="1"/>
            <p:nvPr/>
          </p:nvSpPr>
          <p:spPr>
            <a:xfrm>
              <a:off x="2327586" y="52777"/>
              <a:ext cx="2416871" cy="10358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defTabSz="821531">
                <a:defRPr sz="2000" b="0">
                  <a:latin typeface="Gill Sans"/>
                  <a:ea typeface="Gill Sans"/>
                  <a:cs typeface="Gill Sans"/>
                  <a:sym typeface="Gill Sans"/>
                </a:defRPr>
              </a:lvl1pPr>
            </a:lstStyle>
            <a:p>
              <a:r>
                <a:t>Abell 2744</a:t>
              </a:r>
            </a:p>
          </p:txBody>
        </p:sp>
        <p:sp>
          <p:nvSpPr>
            <p:cNvPr id="374" name="MACS0717"/>
            <p:cNvSpPr txBox="1"/>
            <p:nvPr/>
          </p:nvSpPr>
          <p:spPr>
            <a:xfrm>
              <a:off x="7696070" y="14373"/>
              <a:ext cx="2416872" cy="10358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defTabSz="821531">
                <a:defRPr sz="2000" b="0">
                  <a:latin typeface="Gill Sans"/>
                  <a:ea typeface="Gill Sans"/>
                  <a:cs typeface="Gill Sans"/>
                  <a:sym typeface="Gill Sans"/>
                </a:defRPr>
              </a:lvl1pPr>
            </a:lstStyle>
            <a:p>
              <a:r>
                <a:t>MACS0717</a:t>
              </a:r>
            </a:p>
          </p:txBody>
        </p:sp>
        <p:sp>
          <p:nvSpPr>
            <p:cNvPr id="375" name="RXJ2248"/>
            <p:cNvSpPr txBox="1"/>
            <p:nvPr/>
          </p:nvSpPr>
          <p:spPr>
            <a:xfrm>
              <a:off x="12182147" y="189063"/>
              <a:ext cx="2416871" cy="10358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defTabSz="821531">
                <a:defRPr sz="2000" b="0">
                  <a:latin typeface="Gill Sans"/>
                  <a:ea typeface="Gill Sans"/>
                  <a:cs typeface="Gill Sans"/>
                  <a:sym typeface="Gill Sans"/>
                </a:defRPr>
              </a:lvl1pPr>
            </a:lstStyle>
            <a:p>
              <a:r>
                <a:t>RXJ2248</a:t>
              </a:r>
            </a:p>
          </p:txBody>
        </p:sp>
      </p:grpSp>
      <p:sp>
        <p:nvSpPr>
          <p:cNvPr id="377" name="spending 840 orbits"/>
          <p:cNvSpPr txBox="1"/>
          <p:nvPr/>
        </p:nvSpPr>
        <p:spPr>
          <a:xfrm>
            <a:off x="8092208" y="12560313"/>
            <a:ext cx="9870817" cy="869136"/>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4600" b="0">
                <a:solidFill>
                  <a:srgbClr val="000000"/>
                </a:solidFill>
                <a:latin typeface="Gill Sans"/>
                <a:ea typeface="Gill Sans"/>
                <a:cs typeface="Gill Sans"/>
                <a:sym typeface="Gill Sans"/>
              </a:defRPr>
            </a:lvl1pPr>
          </a:lstStyle>
          <a:p>
            <a:r>
              <a:t>spending 840 orbits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1" name="Even Deeper Spitzer/IRAC Observations"/>
          <p:cNvSpPr txBox="1"/>
          <p:nvPr/>
        </p:nvSpPr>
        <p:spPr>
          <a:xfrm>
            <a:off x="786713" y="410765"/>
            <a:ext cx="22810574" cy="1875235"/>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defRPr sz="8600" b="0">
                <a:latin typeface="+mn-lt"/>
                <a:ea typeface="+mn-ea"/>
                <a:cs typeface="+mn-cs"/>
                <a:sym typeface="Helvetica Neue Medium"/>
              </a:defRPr>
            </a:lvl1pPr>
          </a:lstStyle>
          <a:p>
            <a:r>
              <a:t>Even Deeper Spitzer/IRAC Observations</a:t>
            </a:r>
          </a:p>
        </p:txBody>
      </p:sp>
      <p:sp>
        <p:nvSpPr>
          <p:cNvPr id="382" name="70"/>
          <p:cNvSpPr txBox="1"/>
          <p:nvPr/>
        </p:nvSpPr>
        <p:spPr>
          <a:xfrm>
            <a:off x="20993078" y="13210145"/>
            <a:ext cx="321470" cy="475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gn="r" defTabSz="821531">
              <a:defRPr sz="2400" b="0">
                <a:latin typeface="Gill Sans"/>
                <a:ea typeface="Gill Sans"/>
                <a:cs typeface="Gill Sans"/>
                <a:sym typeface="Gill Sans"/>
              </a:defRPr>
            </a:lvl1pPr>
          </a:lstStyle>
          <a:p>
            <a:r>
              <a:t>70</a:t>
            </a:r>
          </a:p>
        </p:txBody>
      </p:sp>
      <p:sp>
        <p:nvSpPr>
          <p:cNvPr id="383" name="e.g. 732-hour GREATS program (PI Labbe)"/>
          <p:cNvSpPr txBox="1"/>
          <p:nvPr/>
        </p:nvSpPr>
        <p:spPr>
          <a:xfrm>
            <a:off x="3708796" y="1768078"/>
            <a:ext cx="10644189" cy="1500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normAutofit/>
          </a:bodyPr>
          <a:lstStyle>
            <a:lvl1pPr defTabSz="821531">
              <a:defRPr sz="4200" b="0">
                <a:latin typeface="Gill Sans"/>
                <a:ea typeface="Gill Sans"/>
                <a:cs typeface="Gill Sans"/>
                <a:sym typeface="Gill Sans"/>
              </a:defRPr>
            </a:lvl1pPr>
          </a:lstStyle>
          <a:p>
            <a:r>
              <a:t>e.g. 732-hour GREATS program (PI Labbe)</a:t>
            </a:r>
          </a:p>
        </p:txBody>
      </p:sp>
      <p:pic>
        <p:nvPicPr>
          <p:cNvPr id="384" name="droppedImage.pdf" descr="droppedImage.pdf"/>
          <p:cNvPicPr>
            <a:picLocks noChangeAspect="1"/>
          </p:cNvPicPr>
          <p:nvPr/>
        </p:nvPicPr>
        <p:blipFill>
          <a:blip r:embed="rId2">
            <a:extLst/>
          </a:blip>
          <a:srcRect l="23365" t="5808" r="23692" b="72474"/>
          <a:stretch>
            <a:fillRect/>
          </a:stretch>
        </p:blipFill>
        <p:spPr>
          <a:xfrm>
            <a:off x="4280297" y="4947046"/>
            <a:ext cx="15823407" cy="8400081"/>
          </a:xfrm>
          <a:prstGeom prst="rect">
            <a:avLst/>
          </a:prstGeom>
          <a:ln w="12700">
            <a:miter lim="400000"/>
          </a:ln>
        </p:spPr>
      </p:pic>
      <p:sp>
        <p:nvSpPr>
          <p:cNvPr id="385" name="200 hour depth IRAC data over 200 arcmin2"/>
          <p:cNvSpPr txBox="1"/>
          <p:nvPr/>
        </p:nvSpPr>
        <p:spPr>
          <a:xfrm>
            <a:off x="8173640" y="3161109"/>
            <a:ext cx="10804923" cy="910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normAutofit/>
          </a:bodyPr>
          <a:lstStyle/>
          <a:p>
            <a:pPr defTabSz="821531">
              <a:defRPr sz="4200" b="0">
                <a:latin typeface="Gill Sans"/>
                <a:ea typeface="Gill Sans"/>
                <a:cs typeface="Gill Sans"/>
                <a:sym typeface="Gill Sans"/>
              </a:defRPr>
            </a:pPr>
            <a:r>
              <a:t>200 hour depth IRAC data over 200 arcmin</a:t>
            </a:r>
            <a:r>
              <a:rPr baseline="31999"/>
              <a:t>2</a:t>
            </a:r>
          </a:p>
        </p:txBody>
      </p:sp>
      <p:sp>
        <p:nvSpPr>
          <p:cNvPr id="386" name="26.7 mag at 5σ"/>
          <p:cNvSpPr txBox="1"/>
          <p:nvPr/>
        </p:nvSpPr>
        <p:spPr>
          <a:xfrm>
            <a:off x="6762750" y="3786187"/>
            <a:ext cx="7250907" cy="910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normAutofit/>
          </a:bodyPr>
          <a:lstStyle>
            <a:lvl1pPr defTabSz="821531">
              <a:defRPr sz="4200" b="0">
                <a:latin typeface="Gill Sans"/>
                <a:ea typeface="Gill Sans"/>
                <a:cs typeface="Gill Sans"/>
                <a:sym typeface="Gill Sans"/>
              </a:defRPr>
            </a:lvl1pPr>
          </a:lstStyle>
          <a:p>
            <a:r>
              <a:t>26.7 mag at 5σ</a:t>
            </a:r>
          </a:p>
        </p:txBody>
      </p:sp>
      <p:sp>
        <p:nvSpPr>
          <p:cNvPr id="387" name="Enable Individual detections [OIII], Hα for 0.5 L* galaxies"/>
          <p:cNvSpPr txBox="1"/>
          <p:nvPr/>
        </p:nvSpPr>
        <p:spPr>
          <a:xfrm>
            <a:off x="8620125" y="4357687"/>
            <a:ext cx="12072938" cy="910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normAutofit/>
          </a:bodyPr>
          <a:lstStyle>
            <a:lvl1pPr defTabSz="796885">
              <a:defRPr sz="4074" b="0">
                <a:latin typeface="Gill Sans"/>
                <a:ea typeface="Gill Sans"/>
                <a:cs typeface="Gill Sans"/>
                <a:sym typeface="Gill Sans"/>
              </a:defRPr>
            </a:lvl1pPr>
          </a:lstStyle>
          <a:p>
            <a:r>
              <a:t>Enable Individual detections [OIII], Hα for 0.5 L* galaxies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Role of spectroscopic surveys"/>
          <p:cNvSpPr txBox="1">
            <a:spLocks noGrp="1"/>
          </p:cNvSpPr>
          <p:nvPr>
            <p:ph type="title"/>
          </p:nvPr>
        </p:nvSpPr>
        <p:spPr>
          <a:prstGeom prst="rect">
            <a:avLst/>
          </a:prstGeom>
        </p:spPr>
        <p:txBody>
          <a:bodyPr/>
          <a:lstStyle/>
          <a:p>
            <a:r>
              <a:t>Role of spectroscopic surveys</a:t>
            </a:r>
          </a:p>
        </p:txBody>
      </p:sp>
      <p:sp>
        <p:nvSpPr>
          <p:cNvPr id="390" name="Redshift information crucial to constrain evolutionary properties…"/>
          <p:cNvSpPr txBox="1">
            <a:spLocks noGrp="1"/>
          </p:cNvSpPr>
          <p:nvPr>
            <p:ph type="body" idx="1"/>
          </p:nvPr>
        </p:nvSpPr>
        <p:spPr>
          <a:prstGeom prst="rect">
            <a:avLst/>
          </a:prstGeom>
        </p:spPr>
        <p:txBody>
          <a:bodyPr/>
          <a:lstStyle/>
          <a:p>
            <a:r>
              <a:t>Redshift information crucial to constrain evolutionary properties</a:t>
            </a:r>
          </a:p>
          <a:p>
            <a:r>
              <a:t>Surveys from instruments such as MUSE have contributed significantly to enhance the product value of </a:t>
            </a:r>
            <a:r>
              <a:rPr i="1"/>
              <a:t>Hubble</a:t>
            </a:r>
            <a:r>
              <a:t> observations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prstGeom prst="rect">
            <a:avLst/>
          </a:prstGeom>
        </p:spPr>
        <p:txBody>
          <a:bodyPr/>
          <a:lstStyle/>
          <a:p>
            <a:pPr algn="ctr"/>
            <a:r>
              <a:t>What is a galaxy?</a:t>
            </a:r>
            <a:br/>
            <a:r>
              <a:rPr sz="6400"/>
              <a:t>A historical perspective </a:t>
            </a:r>
          </a:p>
        </p:txBody>
      </p:sp>
      <p:pic>
        <p:nvPicPr>
          <p:cNvPr id="251" name="Picture 2" descr="Picture 2"/>
          <p:cNvPicPr>
            <a:picLocks noChangeAspect="1"/>
          </p:cNvPicPr>
          <p:nvPr/>
        </p:nvPicPr>
        <p:blipFill>
          <a:blip r:embed="rId3">
            <a:extLst/>
          </a:blip>
          <a:stretch>
            <a:fillRect/>
          </a:stretch>
        </p:blipFill>
        <p:spPr>
          <a:xfrm>
            <a:off x="4859866" y="2971151"/>
            <a:ext cx="14664267" cy="10846447"/>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MUSE"/>
          <p:cNvSpPr txBox="1">
            <a:spLocks noGrp="1"/>
          </p:cNvSpPr>
          <p:nvPr>
            <p:ph type="title"/>
          </p:nvPr>
        </p:nvSpPr>
        <p:spPr>
          <a:prstGeom prst="rect">
            <a:avLst/>
          </a:prstGeom>
        </p:spPr>
        <p:txBody>
          <a:bodyPr/>
          <a:lstStyle/>
          <a:p>
            <a:r>
              <a:t>MUSE</a:t>
            </a:r>
          </a:p>
        </p:txBody>
      </p:sp>
      <p:sp>
        <p:nvSpPr>
          <p:cNvPr id="393" name="Current observations have gone deeper than HST in UDF alone with 1000+ galaxy redshifts at high-z…"/>
          <p:cNvSpPr txBox="1">
            <a:spLocks noGrp="1"/>
          </p:cNvSpPr>
          <p:nvPr>
            <p:ph type="body" sz="half" idx="1"/>
          </p:nvPr>
        </p:nvSpPr>
        <p:spPr>
          <a:xfrm>
            <a:off x="330940" y="3149600"/>
            <a:ext cx="11192227" cy="9296400"/>
          </a:xfrm>
          <a:prstGeom prst="rect">
            <a:avLst/>
          </a:prstGeom>
        </p:spPr>
        <p:txBody>
          <a:bodyPr/>
          <a:lstStyle/>
          <a:p>
            <a:r>
              <a:t>Current observations have gone deeper than HST in UDF alone with 1000+ galaxy redshifts at high-z </a:t>
            </a:r>
          </a:p>
          <a:p>
            <a:r>
              <a:t>Currently undertaking a single 160h exposure: The DEEPEST pointing in the Universe</a:t>
            </a:r>
          </a:p>
        </p:txBody>
      </p:sp>
      <p:pic>
        <p:nvPicPr>
          <p:cNvPr id="394" name="Image" descr="Image"/>
          <p:cNvPicPr>
            <a:picLocks noChangeAspect="1"/>
          </p:cNvPicPr>
          <p:nvPr/>
        </p:nvPicPr>
        <p:blipFill>
          <a:blip r:embed="rId2">
            <a:extLst/>
          </a:blip>
          <a:srcRect l="9831" t="34273" r="14249" b="37246"/>
          <a:stretch>
            <a:fillRect/>
          </a:stretch>
        </p:blipFill>
        <p:spPr>
          <a:xfrm>
            <a:off x="10877051" y="4058300"/>
            <a:ext cx="12941110" cy="6870068"/>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 name="eso1738d.m4v" descr="eso1738d.m4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73444" y="41792"/>
            <a:ext cx="24235407" cy="1363241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9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ub-mm observations from ALMA"/>
          <p:cNvSpPr txBox="1">
            <a:spLocks noGrp="1"/>
          </p:cNvSpPr>
          <p:nvPr>
            <p:ph type="title"/>
          </p:nvPr>
        </p:nvSpPr>
        <p:spPr>
          <a:prstGeom prst="rect">
            <a:avLst/>
          </a:prstGeom>
        </p:spPr>
        <p:txBody>
          <a:bodyPr/>
          <a:lstStyle>
            <a:lvl1pPr defTabSz="767715">
              <a:defRPr sz="10416"/>
            </a:lvl1pPr>
          </a:lstStyle>
          <a:p>
            <a:r>
              <a:t>Sub-mm observations from ALMA</a:t>
            </a:r>
          </a:p>
        </p:txBody>
      </p:sp>
      <p:pic>
        <p:nvPicPr>
          <p:cNvPr id="399" name="Image" descr="Image"/>
          <p:cNvPicPr>
            <a:picLocks noChangeAspect="1"/>
          </p:cNvPicPr>
          <p:nvPr/>
        </p:nvPicPr>
        <p:blipFill>
          <a:blip r:embed="rId2">
            <a:extLst/>
          </a:blip>
          <a:srcRect l="8300" t="14741" r="60458" b="65339"/>
          <a:stretch>
            <a:fillRect/>
          </a:stretch>
        </p:blipFill>
        <p:spPr>
          <a:xfrm>
            <a:off x="6696074" y="2842022"/>
            <a:ext cx="10991887" cy="9911430"/>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JWST"/>
          <p:cNvSpPr txBox="1">
            <a:spLocks noGrp="1"/>
          </p:cNvSpPr>
          <p:nvPr>
            <p:ph type="title"/>
          </p:nvPr>
        </p:nvSpPr>
        <p:spPr>
          <a:prstGeom prst="rect">
            <a:avLst/>
          </a:prstGeom>
        </p:spPr>
        <p:txBody>
          <a:bodyPr/>
          <a:lstStyle>
            <a:lvl1pPr>
              <a:defRPr i="1">
                <a:latin typeface="Helvetica Neue"/>
                <a:ea typeface="Helvetica Neue"/>
                <a:cs typeface="Helvetica Neue"/>
                <a:sym typeface="Helvetica Neue"/>
              </a:defRPr>
            </a:lvl1pPr>
          </a:lstStyle>
          <a:p>
            <a:r>
              <a:t>JWST</a:t>
            </a:r>
          </a:p>
        </p:txBody>
      </p:sp>
      <p:grpSp>
        <p:nvGrpSpPr>
          <p:cNvPr id="404" name="Group"/>
          <p:cNvGrpSpPr/>
          <p:nvPr/>
        </p:nvGrpSpPr>
        <p:grpSpPr>
          <a:xfrm>
            <a:off x="485459" y="2153121"/>
            <a:ext cx="15288589" cy="11023529"/>
            <a:chOff x="0" y="0"/>
            <a:chExt cx="15288587" cy="11023527"/>
          </a:xfrm>
        </p:grpSpPr>
        <p:pic>
          <p:nvPicPr>
            <p:cNvPr id="402" name="image371.png" descr="image371.png"/>
            <p:cNvPicPr>
              <a:picLocks noChangeAspect="1"/>
            </p:cNvPicPr>
            <p:nvPr/>
          </p:nvPicPr>
          <p:blipFill>
            <a:blip r:embed="rId4">
              <a:extLst/>
            </a:blip>
            <a:srcRect/>
            <a:stretch>
              <a:fillRect/>
            </a:stretch>
          </p:blipFill>
          <p:spPr>
            <a:xfrm>
              <a:off x="0" y="0"/>
              <a:ext cx="15288588" cy="11023528"/>
            </a:xfrm>
            <a:prstGeom prst="rect">
              <a:avLst/>
            </a:prstGeom>
            <a:ln w="12700" cap="flat">
              <a:noFill/>
              <a:miter lim="400000"/>
            </a:ln>
            <a:effectLst/>
          </p:spPr>
        </p:pic>
        <p:sp>
          <p:nvSpPr>
            <p:cNvPr id="403" name="Rectangle"/>
            <p:cNvSpPr/>
            <p:nvPr/>
          </p:nvSpPr>
          <p:spPr>
            <a:xfrm>
              <a:off x="8760392" y="8405853"/>
              <a:ext cx="3599603" cy="38839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b="0">
                  <a:latin typeface="+mn-lt"/>
                  <a:ea typeface="+mn-ea"/>
                  <a:cs typeface="+mn-cs"/>
                  <a:sym typeface="Helvetica Neue Medium"/>
                </a:defRPr>
              </a:pPr>
              <a:endParaRPr/>
            </a:p>
          </p:txBody>
        </p:sp>
      </p:grpSp>
      <p:sp>
        <p:nvSpPr>
          <p:cNvPr id="405" name="Scheduled to be launched in 2021…"/>
          <p:cNvSpPr txBox="1">
            <a:spLocks noGrp="1"/>
          </p:cNvSpPr>
          <p:nvPr>
            <p:ph type="body" sz="quarter" idx="1"/>
          </p:nvPr>
        </p:nvSpPr>
        <p:spPr>
          <a:xfrm>
            <a:off x="9915280" y="2960250"/>
            <a:ext cx="21005801" cy="2780200"/>
          </a:xfrm>
          <a:prstGeom prst="rect">
            <a:avLst/>
          </a:prstGeom>
        </p:spPr>
        <p:txBody>
          <a:bodyPr/>
          <a:lstStyle/>
          <a:p>
            <a:r>
              <a:t>Scheduled to be launched in 2021</a:t>
            </a:r>
          </a:p>
          <a:p>
            <a:r>
              <a:t>Will observe in Near and mid-Infra red up to 28μm</a:t>
            </a:r>
          </a:p>
        </p:txBody>
      </p:sp>
      <p:pic>
        <p:nvPicPr>
          <p:cNvPr id="406" name="Webb_Orbit_Map_ipod_sm.mp4" descr="Webb_Orbit_Map_ipod_sm.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3947514" y="6059099"/>
            <a:ext cx="9912269" cy="743420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86652" fill="hold"/>
                                        <p:tgtEl>
                                          <p:spTgt spid="40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06"/>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26EEC5-740A-AE4A-91C2-60F5F180F61D}"/>
              </a:ext>
            </a:extLst>
          </p:cNvPr>
          <p:cNvSpPr txBox="1"/>
          <p:nvPr/>
        </p:nvSpPr>
        <p:spPr>
          <a:xfrm>
            <a:off x="3148910" y="3568715"/>
            <a:ext cx="18045004"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FFFFFF"/>
                </a:solidFill>
                <a:effectLst/>
                <a:uFillTx/>
                <a:latin typeface="Helvetica Neue"/>
                <a:ea typeface="Helvetica Neue"/>
                <a:cs typeface="Helvetica Neue"/>
                <a:sym typeface="Helvetica Neue"/>
              </a:rPr>
              <a:t>JWST mirro</a:t>
            </a:r>
            <a:r>
              <a:rPr lang="en-US" dirty="0"/>
              <a:t>r size comparison video</a:t>
            </a:r>
          </a:p>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FFFFFF"/>
              </a:solidFill>
              <a:effectLst/>
              <a:uFillTx/>
              <a:latin typeface="Helvetica Neue"/>
              <a:ea typeface="Helvetica Neue"/>
              <a:cs typeface="Helvetica Neue"/>
              <a:sym typeface="Helvetica Neue"/>
            </a:endParaRPr>
          </a:p>
          <a:p>
            <a:r>
              <a:rPr lang="en-US" dirty="0">
                <a:hlinkClick r:id="rId3"/>
              </a:rPr>
              <a:t>https://svs.gsfc.nasa.gov/vis/a010000/a010700/a010776/JWST-HST_Mirror_Compare_appletv.m4v</a:t>
            </a:r>
            <a:r>
              <a:rPr lang="en-US" dirty="0"/>
              <a:t> </a:t>
            </a:r>
            <a:endParaRPr kumimoji="0" lang="en-US" sz="30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p:cNvSpPr txBox="1">
            <a:spLocks noGrp="1"/>
          </p:cNvSpPr>
          <p:nvPr>
            <p:ph type="title"/>
          </p:nvPr>
        </p:nvSpPr>
        <p:spPr>
          <a:prstGeom prst="rect">
            <a:avLst/>
          </a:prstGeom>
        </p:spPr>
        <p:txBody>
          <a:bodyPr/>
          <a:lstStyle/>
          <a:p>
            <a:endParaRPr/>
          </a:p>
        </p:txBody>
      </p:sp>
      <p:sp>
        <p:nvSpPr>
          <p:cNvPr id="411" name="Body"/>
          <p:cNvSpPr txBox="1">
            <a:spLocks noGrp="1"/>
          </p:cNvSpPr>
          <p:nvPr>
            <p:ph type="body" idx="1"/>
          </p:nvPr>
        </p:nvSpPr>
        <p:spPr>
          <a:prstGeom prst="rect">
            <a:avLst/>
          </a:prstGeom>
        </p:spPr>
        <p:txBody>
          <a:bodyPr/>
          <a:lstStyle/>
          <a:p>
            <a:endParaRPr/>
          </a:p>
        </p:txBody>
      </p:sp>
      <p:pic>
        <p:nvPicPr>
          <p:cNvPr id="412" name="Screenshot 2018-11-30 14.39.17.png" descr="Screenshot 2018-11-30 14.39.17.png"/>
          <p:cNvPicPr>
            <a:picLocks noChangeAspect="1"/>
          </p:cNvPicPr>
          <p:nvPr/>
        </p:nvPicPr>
        <p:blipFill>
          <a:blip r:embed="rId2">
            <a:extLst/>
          </a:blip>
          <a:stretch>
            <a:fillRect/>
          </a:stretch>
        </p:blipFill>
        <p:spPr>
          <a:xfrm>
            <a:off x="15598" y="362772"/>
            <a:ext cx="23999012" cy="12990456"/>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 name="Image" descr="Image"/>
          <p:cNvPicPr>
            <a:picLocks noChangeAspect="1"/>
          </p:cNvPicPr>
          <p:nvPr/>
        </p:nvPicPr>
        <p:blipFill>
          <a:blip r:embed="rId2">
            <a:extLst/>
          </a:blip>
          <a:srcRect b="5566"/>
          <a:stretch>
            <a:fillRect/>
          </a:stretch>
        </p:blipFill>
        <p:spPr>
          <a:xfrm>
            <a:off x="2509044" y="0"/>
            <a:ext cx="19365764" cy="13715855"/>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WFC3/IR  serves as an essential pathfinder (at &lt;2μ)"/>
          <p:cNvSpPr txBox="1"/>
          <p:nvPr/>
        </p:nvSpPr>
        <p:spPr>
          <a:xfrm>
            <a:off x="4406899" y="222249"/>
            <a:ext cx="15519401"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algn="l" defTabSz="914400">
              <a:buClr>
                <a:srgbClr val="9EC2E9"/>
              </a:buClr>
              <a:buFont typeface="Times"/>
              <a:defRPr sz="4600" b="0">
                <a:solidFill>
                  <a:srgbClr val="FFFB00"/>
                </a:solidFill>
                <a:uFill>
                  <a:solidFill>
                    <a:srgbClr val="000000"/>
                  </a:solidFill>
                </a:uFill>
                <a:latin typeface="Arial"/>
                <a:ea typeface="Arial"/>
                <a:cs typeface="Arial"/>
                <a:sym typeface="Arial"/>
              </a:defRPr>
            </a:pPr>
            <a:r>
              <a:rPr sz="5200">
                <a:uFill>
                  <a:solidFill>
                    <a:srgbClr val="9EC2E9"/>
                  </a:solidFill>
                </a:uFill>
                <a:latin typeface="Times"/>
                <a:ea typeface="Times"/>
                <a:cs typeface="Times"/>
                <a:sym typeface="Times"/>
              </a:rPr>
              <a:t>WFC3/IR  serves as an essential pathfinder </a:t>
            </a:r>
            <a:r>
              <a:rPr sz="4200">
                <a:uFill>
                  <a:solidFill>
                    <a:srgbClr val="9EC2E9"/>
                  </a:solidFill>
                </a:uFill>
              </a:rPr>
              <a:t>(at &lt;2μ)</a:t>
            </a:r>
          </a:p>
        </p:txBody>
      </p:sp>
      <p:sp>
        <p:nvSpPr>
          <p:cNvPr id="417" name="HST…"/>
          <p:cNvSpPr txBox="1"/>
          <p:nvPr/>
        </p:nvSpPr>
        <p:spPr>
          <a:xfrm>
            <a:off x="10198100" y="3829050"/>
            <a:ext cx="2921000" cy="2565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algn="l" defTabSz="914400">
              <a:buClr>
                <a:srgbClr val="9EC2E9"/>
              </a:buClr>
              <a:buFont typeface="Times"/>
              <a:defRPr sz="5200" b="0">
                <a:uFill>
                  <a:solidFill>
                    <a:srgbClr val="000000"/>
                  </a:solidFill>
                </a:uFill>
                <a:latin typeface="Times"/>
                <a:ea typeface="Times"/>
                <a:cs typeface="Times"/>
                <a:sym typeface="Times"/>
              </a:defRPr>
            </a:pPr>
            <a:r>
              <a:rPr>
                <a:uFill>
                  <a:solidFill>
                    <a:srgbClr val="9EC2E9"/>
                  </a:solidFill>
                </a:uFill>
              </a:rPr>
              <a:t>HST</a:t>
            </a:r>
          </a:p>
          <a:p>
            <a:pPr marL="81256" marR="81256" algn="l" defTabSz="914400">
              <a:buClr>
                <a:srgbClr val="9EC2E9"/>
              </a:buClr>
              <a:buFont typeface="Times"/>
              <a:defRPr sz="5200" b="0">
                <a:uFill>
                  <a:solidFill>
                    <a:srgbClr val="000000"/>
                  </a:solidFill>
                </a:uFill>
                <a:latin typeface="Times"/>
                <a:ea typeface="Times"/>
                <a:cs typeface="Times"/>
                <a:sym typeface="Times"/>
              </a:defRPr>
            </a:pPr>
            <a:r>
              <a:rPr>
                <a:uFill>
                  <a:solidFill>
                    <a:srgbClr val="9EC2E9"/>
                  </a:solidFill>
                </a:uFill>
              </a:rPr>
              <a:t>WFC3/IR</a:t>
            </a:r>
          </a:p>
        </p:txBody>
      </p:sp>
      <p:sp>
        <p:nvSpPr>
          <p:cNvPr id="418" name="JWST…"/>
          <p:cNvSpPr txBox="1"/>
          <p:nvPr/>
        </p:nvSpPr>
        <p:spPr>
          <a:xfrm>
            <a:off x="17894300" y="4997449"/>
            <a:ext cx="3200401" cy="177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algn="l" defTabSz="914400">
              <a:buClr>
                <a:srgbClr val="9EC2E9"/>
              </a:buClr>
              <a:buFont typeface="Times"/>
              <a:defRPr sz="5200" b="0">
                <a:uFill>
                  <a:solidFill>
                    <a:srgbClr val="000000"/>
                  </a:solidFill>
                </a:uFill>
                <a:latin typeface="Times"/>
                <a:ea typeface="Times"/>
                <a:cs typeface="Times"/>
                <a:sym typeface="Times"/>
              </a:defRPr>
            </a:pPr>
            <a:r>
              <a:rPr>
                <a:uFill>
                  <a:solidFill>
                    <a:srgbClr val="9EC2E9"/>
                  </a:solidFill>
                </a:uFill>
              </a:rPr>
              <a:t>JWST</a:t>
            </a:r>
          </a:p>
          <a:p>
            <a:pPr marL="81256" marR="81256" algn="l" defTabSz="914400">
              <a:buClr>
                <a:srgbClr val="9EC2E9"/>
              </a:buClr>
              <a:buFont typeface="Times"/>
              <a:defRPr sz="5200" b="0">
                <a:uFill>
                  <a:solidFill>
                    <a:srgbClr val="000000"/>
                  </a:solidFill>
                </a:uFill>
                <a:latin typeface="Times"/>
                <a:ea typeface="Times"/>
                <a:cs typeface="Times"/>
                <a:sym typeface="Times"/>
              </a:defRPr>
            </a:pPr>
            <a:r>
              <a:rPr>
                <a:uFill>
                  <a:solidFill>
                    <a:srgbClr val="9EC2E9"/>
                  </a:solidFill>
                </a:uFill>
              </a:rPr>
              <a:t>NIRCAM</a:t>
            </a:r>
          </a:p>
        </p:txBody>
      </p:sp>
      <p:sp>
        <p:nvSpPr>
          <p:cNvPr id="419" name="(2009-)"/>
          <p:cNvSpPr txBox="1"/>
          <p:nvPr/>
        </p:nvSpPr>
        <p:spPr>
          <a:xfrm>
            <a:off x="11125200" y="5608972"/>
            <a:ext cx="2082800"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lvl1pPr marL="81256" marR="81256" algn="l" defTabSz="914400">
              <a:buClr>
                <a:srgbClr val="9EC2E9"/>
              </a:buClr>
              <a:buFont typeface="Times"/>
              <a:defRPr sz="3800" b="0">
                <a:uFill>
                  <a:solidFill>
                    <a:srgbClr val="9EC2E9"/>
                  </a:solidFill>
                </a:uFill>
                <a:latin typeface="Times"/>
                <a:ea typeface="Times"/>
                <a:cs typeface="Times"/>
                <a:sym typeface="Times"/>
              </a:defRPr>
            </a:lvl1pPr>
          </a:lstStyle>
          <a:p>
            <a:pPr>
              <a:defRPr>
                <a:uFill>
                  <a:solidFill>
                    <a:srgbClr val="000000"/>
                  </a:solidFill>
                </a:uFill>
              </a:defRPr>
            </a:pPr>
            <a:r>
              <a:rPr>
                <a:uFill>
                  <a:solidFill>
                    <a:srgbClr val="9EC2E9"/>
                  </a:solidFill>
                </a:uFill>
              </a:rPr>
              <a:t>(2009-)</a:t>
            </a:r>
          </a:p>
        </p:txBody>
      </p:sp>
      <p:sp>
        <p:nvSpPr>
          <p:cNvPr id="420" name="(2021-)"/>
          <p:cNvSpPr txBox="1"/>
          <p:nvPr/>
        </p:nvSpPr>
        <p:spPr>
          <a:xfrm>
            <a:off x="18681700" y="6826250"/>
            <a:ext cx="1955800" cy="81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lvl1pPr marL="81256" marR="81256" algn="l" defTabSz="914400">
              <a:buClr>
                <a:srgbClr val="9EC2E9"/>
              </a:buClr>
              <a:buFont typeface="Times"/>
              <a:defRPr sz="3800" b="0">
                <a:uFill>
                  <a:solidFill>
                    <a:srgbClr val="9EC2E9"/>
                  </a:solidFill>
                </a:uFill>
                <a:latin typeface="Times"/>
                <a:ea typeface="Times"/>
                <a:cs typeface="Times"/>
                <a:sym typeface="Times"/>
              </a:defRPr>
            </a:lvl1pPr>
          </a:lstStyle>
          <a:p>
            <a:pPr>
              <a:defRPr>
                <a:uFill>
                  <a:solidFill>
                    <a:srgbClr val="000000"/>
                  </a:solidFill>
                </a:uFill>
              </a:defRPr>
            </a:pPr>
            <a:r>
              <a:rPr>
                <a:uFill>
                  <a:solidFill>
                    <a:srgbClr val="9EC2E9"/>
                  </a:solidFill>
                </a:uFill>
              </a:rPr>
              <a:t>(2021-)</a:t>
            </a:r>
          </a:p>
        </p:txBody>
      </p:sp>
      <p:grpSp>
        <p:nvGrpSpPr>
          <p:cNvPr id="424" name="Group"/>
          <p:cNvGrpSpPr/>
          <p:nvPr/>
        </p:nvGrpSpPr>
        <p:grpSpPr>
          <a:xfrm>
            <a:off x="18338800" y="7569200"/>
            <a:ext cx="2641601" cy="5657850"/>
            <a:chOff x="0" y="0"/>
            <a:chExt cx="2641600" cy="5657850"/>
          </a:xfrm>
        </p:grpSpPr>
        <p:sp>
          <p:nvSpPr>
            <p:cNvPr id="421" name="2.2 arcmin"/>
            <p:cNvSpPr txBox="1"/>
            <p:nvPr/>
          </p:nvSpPr>
          <p:spPr>
            <a:xfrm>
              <a:off x="266700" y="5022850"/>
              <a:ext cx="2133600" cy="635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1600" tIns="101600" rIns="101600" bIns="101600" numCol="1" anchor="t">
              <a:spAutoFit/>
            </a:bodyPr>
            <a:lstStyle>
              <a:lvl1pPr marL="81256" marR="81256" algn="l" defTabSz="914400">
                <a:buClr>
                  <a:srgbClr val="9EC2E9"/>
                </a:buClr>
                <a:buFont typeface="Times"/>
                <a:defRPr sz="2800" b="0">
                  <a:solidFill>
                    <a:srgbClr val="9EC2E9"/>
                  </a:solidFill>
                  <a:uFill>
                    <a:solidFill>
                      <a:srgbClr val="9EC2E9"/>
                    </a:solidFill>
                  </a:uFill>
                  <a:latin typeface="Times"/>
                  <a:ea typeface="Times"/>
                  <a:cs typeface="Times"/>
                  <a:sym typeface="Times"/>
                </a:defRPr>
              </a:lvl1pPr>
            </a:lstStyle>
            <a:p>
              <a:pPr>
                <a:defRPr>
                  <a:solidFill>
                    <a:srgbClr val="000000"/>
                  </a:solidFill>
                  <a:uFill>
                    <a:solidFill>
                      <a:srgbClr val="000000"/>
                    </a:solidFill>
                  </a:uFill>
                </a:defRPr>
              </a:pPr>
              <a:r>
                <a:rPr>
                  <a:solidFill>
                    <a:srgbClr val="9EC2E9"/>
                  </a:solidFill>
                  <a:uFill>
                    <a:solidFill>
                      <a:srgbClr val="9EC2E9"/>
                    </a:solidFill>
                  </a:uFill>
                </a:rPr>
                <a:t>2.2 arcmin</a:t>
              </a:r>
            </a:p>
          </p:txBody>
        </p:sp>
        <p:sp>
          <p:nvSpPr>
            <p:cNvPr id="422" name="Rectangle"/>
            <p:cNvSpPr/>
            <p:nvPr/>
          </p:nvSpPr>
          <p:spPr>
            <a:xfrm>
              <a:off x="0" y="0"/>
              <a:ext cx="2641601" cy="2463801"/>
            </a:xfrm>
            <a:prstGeom prst="rect">
              <a:avLst/>
            </a:prstGeom>
            <a:solidFill>
              <a:srgbClr val="FF2600"/>
            </a:solidFill>
            <a:ln w="12700" cap="flat">
              <a:solidFill>
                <a:srgbClr val="000000"/>
              </a:solidFill>
              <a:prstDash val="solid"/>
              <a:round/>
            </a:ln>
            <a:effectLst/>
          </p:spPr>
          <p:txBody>
            <a:bodyPr wrap="square" lIns="101600" tIns="101600" rIns="101600" bIns="101600" numCol="1" anchor="ctr">
              <a:noAutofit/>
            </a:bodyPr>
            <a:lstStyle/>
            <a:p>
              <a:pPr marL="115598" marR="115598" algn="l" defTabSz="2590800">
                <a:defRPr sz="6600" b="0">
                  <a:solidFill>
                    <a:srgbClr val="000000"/>
                  </a:solidFill>
                  <a:uFill>
                    <a:solidFill>
                      <a:srgbClr val="000000"/>
                    </a:solidFill>
                  </a:uFill>
                  <a:latin typeface="Arial"/>
                  <a:ea typeface="Arial"/>
                  <a:cs typeface="Arial"/>
                  <a:sym typeface="Arial"/>
                </a:defRPr>
              </a:pPr>
              <a:endParaRPr/>
            </a:p>
          </p:txBody>
        </p:sp>
        <p:sp>
          <p:nvSpPr>
            <p:cNvPr id="423" name="Rectangle"/>
            <p:cNvSpPr/>
            <p:nvPr/>
          </p:nvSpPr>
          <p:spPr>
            <a:xfrm>
              <a:off x="0" y="2590800"/>
              <a:ext cx="2641601" cy="2463801"/>
            </a:xfrm>
            <a:prstGeom prst="rect">
              <a:avLst/>
            </a:prstGeom>
            <a:solidFill>
              <a:srgbClr val="FF2600"/>
            </a:solidFill>
            <a:ln w="12700" cap="flat">
              <a:solidFill>
                <a:srgbClr val="000000"/>
              </a:solidFill>
              <a:prstDash val="solid"/>
              <a:round/>
            </a:ln>
            <a:effectLst/>
          </p:spPr>
          <p:txBody>
            <a:bodyPr wrap="square" lIns="101600" tIns="101600" rIns="101600" bIns="101600" numCol="1" anchor="ctr">
              <a:noAutofit/>
            </a:bodyPr>
            <a:lstStyle/>
            <a:p>
              <a:pPr marL="115598" marR="115598" algn="l" defTabSz="2590800">
                <a:defRPr sz="6600" b="0">
                  <a:solidFill>
                    <a:srgbClr val="000000"/>
                  </a:solidFill>
                  <a:uFill>
                    <a:solidFill>
                      <a:srgbClr val="000000"/>
                    </a:solidFill>
                  </a:uFill>
                  <a:latin typeface="Arial"/>
                  <a:ea typeface="Arial"/>
                  <a:cs typeface="Arial"/>
                  <a:sym typeface="Arial"/>
                </a:defRPr>
              </a:pPr>
              <a:endParaRPr/>
            </a:p>
          </p:txBody>
        </p:sp>
      </p:grpSp>
      <p:sp>
        <p:nvSpPr>
          <p:cNvPr id="425" name="40x Improvement"/>
          <p:cNvSpPr txBox="1"/>
          <p:nvPr/>
        </p:nvSpPr>
        <p:spPr>
          <a:xfrm>
            <a:off x="13525500" y="9772650"/>
            <a:ext cx="4368800" cy="2057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defTabSz="914400">
              <a:buClr>
                <a:srgbClr val="9EC2E9"/>
              </a:buClr>
              <a:buFont typeface="Times"/>
              <a:defRPr sz="3800" b="0">
                <a:uFill>
                  <a:solidFill>
                    <a:srgbClr val="000000"/>
                  </a:solidFill>
                </a:uFill>
                <a:latin typeface="Times"/>
                <a:ea typeface="Times"/>
                <a:cs typeface="Times"/>
                <a:sym typeface="Times"/>
              </a:defRPr>
            </a:pPr>
            <a:r>
              <a:rPr sz="7800">
                <a:uFill>
                  <a:solidFill>
                    <a:srgbClr val="9EC2E9"/>
                  </a:solidFill>
                </a:uFill>
              </a:rPr>
              <a:t>40x</a:t>
            </a:r>
            <a:r>
              <a:rPr>
                <a:uFill>
                  <a:solidFill>
                    <a:srgbClr val="9EC2E9"/>
                  </a:solidFill>
                </a:uFill>
              </a:rPr>
              <a:t> Improvement</a:t>
            </a:r>
          </a:p>
        </p:txBody>
      </p:sp>
      <p:sp>
        <p:nvSpPr>
          <p:cNvPr id="426" name="HST…"/>
          <p:cNvSpPr txBox="1"/>
          <p:nvPr/>
        </p:nvSpPr>
        <p:spPr>
          <a:xfrm>
            <a:off x="3492499" y="1822450"/>
            <a:ext cx="3327401" cy="237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algn="l" defTabSz="914400">
              <a:buClr>
                <a:srgbClr val="9EC2E9"/>
              </a:buClr>
              <a:buFont typeface="Times"/>
              <a:defRPr sz="4600" b="0">
                <a:uFill>
                  <a:solidFill>
                    <a:srgbClr val="000000"/>
                  </a:solidFill>
                </a:uFill>
                <a:latin typeface="Arial"/>
                <a:ea typeface="Arial"/>
                <a:cs typeface="Arial"/>
                <a:sym typeface="Arial"/>
              </a:defRPr>
            </a:pPr>
            <a:r>
              <a:rPr sz="5200">
                <a:uFill>
                  <a:solidFill>
                    <a:srgbClr val="9EC2E9"/>
                  </a:solidFill>
                </a:uFill>
                <a:latin typeface="Times"/>
                <a:ea typeface="Times"/>
                <a:cs typeface="Times"/>
                <a:sym typeface="Times"/>
              </a:rPr>
              <a:t>HST</a:t>
            </a:r>
          </a:p>
          <a:p>
            <a:pPr marL="81256" marR="81256" algn="l" defTabSz="914400">
              <a:buClr>
                <a:srgbClr val="9EC2E9"/>
              </a:buClr>
              <a:buFont typeface="Times"/>
              <a:defRPr sz="4600" b="0">
                <a:uFill>
                  <a:solidFill>
                    <a:srgbClr val="000000"/>
                  </a:solidFill>
                </a:uFill>
                <a:latin typeface="Arial"/>
                <a:ea typeface="Arial"/>
                <a:cs typeface="Arial"/>
                <a:sym typeface="Arial"/>
              </a:defRPr>
            </a:pPr>
            <a:r>
              <a:rPr sz="5200">
                <a:uFill>
                  <a:solidFill>
                    <a:srgbClr val="9EC2E9"/>
                  </a:solidFill>
                </a:uFill>
                <a:latin typeface="Times"/>
                <a:ea typeface="Times"/>
                <a:cs typeface="Times"/>
                <a:sym typeface="Times"/>
              </a:rPr>
              <a:t>NICMOS </a:t>
            </a:r>
            <a:r>
              <a:rPr sz="3800">
                <a:uFill>
                  <a:solidFill>
                    <a:srgbClr val="9EC2E9"/>
                  </a:solidFill>
                </a:uFill>
                <a:latin typeface="Times"/>
                <a:ea typeface="Times"/>
                <a:cs typeface="Times"/>
                <a:sym typeface="Times"/>
              </a:rPr>
              <a:t>(1998-2008)</a:t>
            </a:r>
          </a:p>
        </p:txBody>
      </p:sp>
      <p:grpSp>
        <p:nvGrpSpPr>
          <p:cNvPr id="429" name="Group"/>
          <p:cNvGrpSpPr/>
          <p:nvPr/>
        </p:nvGrpSpPr>
        <p:grpSpPr>
          <a:xfrm>
            <a:off x="3873499" y="4495800"/>
            <a:ext cx="2565401" cy="1695451"/>
            <a:chOff x="0" y="0"/>
            <a:chExt cx="2565400" cy="1695450"/>
          </a:xfrm>
        </p:grpSpPr>
        <p:sp>
          <p:nvSpPr>
            <p:cNvPr id="427" name="Square"/>
            <p:cNvSpPr/>
            <p:nvPr/>
          </p:nvSpPr>
          <p:spPr>
            <a:xfrm>
              <a:off x="469900" y="0"/>
              <a:ext cx="1016000" cy="1016000"/>
            </a:xfrm>
            <a:prstGeom prst="rect">
              <a:avLst/>
            </a:prstGeom>
            <a:solidFill>
              <a:srgbClr val="FF2600"/>
            </a:solidFill>
            <a:ln w="12700" cap="flat">
              <a:solidFill>
                <a:srgbClr val="000000"/>
              </a:solidFill>
              <a:prstDash val="solid"/>
              <a:round/>
            </a:ln>
            <a:effectLst/>
          </p:spPr>
          <p:txBody>
            <a:bodyPr wrap="square" lIns="101600" tIns="101600" rIns="101600" bIns="101600" numCol="1" anchor="ctr">
              <a:noAutofit/>
            </a:bodyPr>
            <a:lstStyle/>
            <a:p>
              <a:pPr marL="115598" marR="115598" algn="l" defTabSz="2590800">
                <a:defRPr sz="6600" b="0">
                  <a:solidFill>
                    <a:srgbClr val="000000"/>
                  </a:solidFill>
                  <a:uFill>
                    <a:solidFill>
                      <a:srgbClr val="000000"/>
                    </a:solidFill>
                  </a:uFill>
                  <a:latin typeface="Arial"/>
                  <a:ea typeface="Arial"/>
                  <a:cs typeface="Arial"/>
                  <a:sym typeface="Arial"/>
                </a:defRPr>
              </a:pPr>
              <a:endParaRPr/>
            </a:p>
          </p:txBody>
        </p:sp>
        <p:sp>
          <p:nvSpPr>
            <p:cNvPr id="428" name="0.8 arcmin"/>
            <p:cNvSpPr txBox="1"/>
            <p:nvPr/>
          </p:nvSpPr>
          <p:spPr>
            <a:xfrm>
              <a:off x="0" y="1060450"/>
              <a:ext cx="2565401"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1600" tIns="101600" rIns="101600" bIns="101600" numCol="1" anchor="t">
              <a:spAutoFit/>
            </a:bodyPr>
            <a:lstStyle>
              <a:lvl1pPr marL="81256" marR="81256" algn="l" defTabSz="914400">
                <a:buClr>
                  <a:srgbClr val="9EC2E9"/>
                </a:buClr>
                <a:buFont typeface="Times"/>
                <a:defRPr sz="2800" b="0">
                  <a:solidFill>
                    <a:srgbClr val="9EC2E9"/>
                  </a:solidFill>
                  <a:uFill>
                    <a:solidFill>
                      <a:srgbClr val="9EC2E9"/>
                    </a:solidFill>
                  </a:uFill>
                  <a:latin typeface="Times"/>
                  <a:ea typeface="Times"/>
                  <a:cs typeface="Times"/>
                  <a:sym typeface="Times"/>
                </a:defRPr>
              </a:lvl1pPr>
            </a:lstStyle>
            <a:p>
              <a:pPr>
                <a:defRPr>
                  <a:solidFill>
                    <a:srgbClr val="000000"/>
                  </a:solidFill>
                  <a:uFill>
                    <a:solidFill>
                      <a:srgbClr val="000000"/>
                    </a:solidFill>
                  </a:uFill>
                </a:defRPr>
              </a:pPr>
              <a:r>
                <a:rPr>
                  <a:solidFill>
                    <a:srgbClr val="9EC2E9"/>
                  </a:solidFill>
                  <a:uFill>
                    <a:solidFill>
                      <a:srgbClr val="9EC2E9"/>
                    </a:solidFill>
                  </a:uFill>
                </a:rPr>
                <a:t>0.8 arcmin</a:t>
              </a:r>
            </a:p>
          </p:txBody>
        </p:sp>
      </p:grpSp>
      <p:sp>
        <p:nvSpPr>
          <p:cNvPr id="430" name="40x Improvement"/>
          <p:cNvSpPr txBox="1"/>
          <p:nvPr/>
        </p:nvSpPr>
        <p:spPr>
          <a:xfrm>
            <a:off x="5803899" y="6572250"/>
            <a:ext cx="3225801" cy="2057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defTabSz="914400">
              <a:buClr>
                <a:srgbClr val="9EC2E9"/>
              </a:buClr>
              <a:buFont typeface="Times"/>
              <a:defRPr sz="3800" b="0">
                <a:uFill>
                  <a:solidFill>
                    <a:srgbClr val="000000"/>
                  </a:solidFill>
                </a:uFill>
                <a:latin typeface="Times"/>
                <a:ea typeface="Times"/>
                <a:cs typeface="Times"/>
                <a:sym typeface="Times"/>
              </a:defRPr>
            </a:pPr>
            <a:r>
              <a:rPr sz="7800">
                <a:uFill>
                  <a:solidFill>
                    <a:srgbClr val="9EC2E9"/>
                  </a:solidFill>
                </a:uFill>
              </a:rPr>
              <a:t>40x</a:t>
            </a:r>
            <a:r>
              <a:rPr>
                <a:uFill>
                  <a:solidFill>
                    <a:srgbClr val="9EC2E9"/>
                  </a:solidFill>
                </a:uFill>
              </a:rPr>
              <a:t> Improvement</a:t>
            </a:r>
          </a:p>
        </p:txBody>
      </p:sp>
      <p:sp>
        <p:nvSpPr>
          <p:cNvPr id="431" name="(6x area,…"/>
          <p:cNvSpPr txBox="1"/>
          <p:nvPr/>
        </p:nvSpPr>
        <p:spPr>
          <a:xfrm>
            <a:off x="6235699" y="8629650"/>
            <a:ext cx="3378201" cy="165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algn="l" defTabSz="914400">
              <a:buClr>
                <a:srgbClr val="9EC2E9"/>
              </a:buClr>
              <a:buFont typeface="Times"/>
              <a:defRPr b="0">
                <a:uFill>
                  <a:solidFill>
                    <a:srgbClr val="000000"/>
                  </a:solidFill>
                </a:uFill>
                <a:latin typeface="Times"/>
                <a:ea typeface="Times"/>
                <a:cs typeface="Times"/>
                <a:sym typeface="Times"/>
              </a:defRPr>
            </a:pPr>
            <a:r>
              <a:rPr>
                <a:uFill>
                  <a:solidFill>
                    <a:srgbClr val="9EC2E9"/>
                  </a:solidFill>
                </a:uFill>
              </a:rPr>
              <a:t>(6x area,</a:t>
            </a:r>
          </a:p>
          <a:p>
            <a:pPr marL="81256" marR="81256" algn="l" defTabSz="914400">
              <a:buClr>
                <a:srgbClr val="9EC2E9"/>
              </a:buClr>
              <a:buFont typeface="Times"/>
              <a:defRPr b="0">
                <a:uFill>
                  <a:solidFill>
                    <a:srgbClr val="000000"/>
                  </a:solidFill>
                </a:uFill>
                <a:latin typeface="Times"/>
                <a:ea typeface="Times"/>
                <a:cs typeface="Times"/>
                <a:sym typeface="Times"/>
              </a:defRPr>
            </a:pPr>
            <a:r>
              <a:rPr>
                <a:uFill>
                  <a:solidFill>
                    <a:srgbClr val="9EC2E9"/>
                  </a:solidFill>
                </a:uFill>
              </a:rPr>
              <a:t>3x sensitivity</a:t>
            </a:r>
          </a:p>
          <a:p>
            <a:pPr marL="81256" marR="81256" algn="l" defTabSz="914400">
              <a:buClr>
                <a:srgbClr val="9EC2E9"/>
              </a:buClr>
              <a:buFont typeface="Times"/>
              <a:defRPr b="0">
                <a:uFill>
                  <a:solidFill>
                    <a:srgbClr val="000000"/>
                  </a:solidFill>
                </a:uFill>
                <a:latin typeface="Times"/>
                <a:ea typeface="Times"/>
                <a:cs typeface="Times"/>
                <a:sym typeface="Times"/>
              </a:defRPr>
            </a:pPr>
            <a:r>
              <a:rPr>
                <a:uFill>
                  <a:solidFill>
                    <a:srgbClr val="9EC2E9"/>
                  </a:solidFill>
                </a:uFill>
              </a:rPr>
              <a:t>2x resolution)</a:t>
            </a:r>
          </a:p>
        </p:txBody>
      </p:sp>
      <p:sp>
        <p:nvSpPr>
          <p:cNvPr id="432" name="(2x area,…"/>
          <p:cNvSpPr txBox="1"/>
          <p:nvPr/>
        </p:nvSpPr>
        <p:spPr>
          <a:xfrm>
            <a:off x="14236700" y="11753850"/>
            <a:ext cx="3835400"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algn="l" defTabSz="914400">
              <a:buClr>
                <a:srgbClr val="9EC2E9"/>
              </a:buClr>
              <a:buFont typeface="Times"/>
              <a:defRPr b="0">
                <a:uFill>
                  <a:solidFill>
                    <a:srgbClr val="000000"/>
                  </a:solidFill>
                </a:uFill>
                <a:latin typeface="Times"/>
                <a:ea typeface="Times"/>
                <a:cs typeface="Times"/>
                <a:sym typeface="Times"/>
              </a:defRPr>
            </a:pPr>
            <a:r>
              <a:rPr>
                <a:uFill>
                  <a:solidFill>
                    <a:srgbClr val="9EC2E9"/>
                  </a:solidFill>
                </a:uFill>
              </a:rPr>
              <a:t>(2x area,</a:t>
            </a:r>
          </a:p>
          <a:p>
            <a:pPr marL="81256" marR="81256" algn="l" defTabSz="914400">
              <a:buClr>
                <a:srgbClr val="9EC2E9"/>
              </a:buClr>
              <a:buFont typeface="Times"/>
              <a:defRPr b="0">
                <a:uFill>
                  <a:solidFill>
                    <a:srgbClr val="000000"/>
                  </a:solidFill>
                </a:uFill>
                <a:latin typeface="Times"/>
                <a:ea typeface="Times"/>
                <a:cs typeface="Times"/>
                <a:sym typeface="Times"/>
              </a:defRPr>
            </a:pPr>
            <a:r>
              <a:rPr>
                <a:uFill>
                  <a:solidFill>
                    <a:srgbClr val="9EC2E9"/>
                  </a:solidFill>
                </a:uFill>
              </a:rPr>
              <a:t> 7x sensitivity,</a:t>
            </a:r>
          </a:p>
          <a:p>
            <a:pPr marL="81256" marR="81256" algn="l" defTabSz="914400">
              <a:buClr>
                <a:srgbClr val="9EC2E9"/>
              </a:buClr>
              <a:buFont typeface="Times"/>
              <a:defRPr b="0">
                <a:uFill>
                  <a:solidFill>
                    <a:srgbClr val="000000"/>
                  </a:solidFill>
                </a:uFill>
                <a:latin typeface="Times"/>
                <a:ea typeface="Times"/>
                <a:cs typeface="Times"/>
                <a:sym typeface="Times"/>
              </a:defRPr>
            </a:pPr>
            <a:r>
              <a:rPr>
                <a:uFill>
                  <a:solidFill>
                    <a:srgbClr val="9EC2E9"/>
                  </a:solidFill>
                </a:uFill>
              </a:rPr>
              <a:t> 1.5-2x resolution,</a:t>
            </a:r>
          </a:p>
          <a:p>
            <a:pPr marL="81256" marR="81256" algn="l" defTabSz="914400">
              <a:buClr>
                <a:srgbClr val="9EC2E9"/>
              </a:buClr>
              <a:buFont typeface="Times"/>
              <a:defRPr b="0">
                <a:uFill>
                  <a:solidFill>
                    <a:srgbClr val="000000"/>
                  </a:solidFill>
                </a:uFill>
                <a:latin typeface="Times"/>
                <a:ea typeface="Times"/>
                <a:cs typeface="Times"/>
                <a:sym typeface="Times"/>
              </a:defRPr>
            </a:pPr>
            <a:r>
              <a:rPr>
                <a:uFill>
                  <a:solidFill>
                    <a:srgbClr val="9EC2E9"/>
                  </a:solidFill>
                </a:uFill>
              </a:rPr>
              <a:t>duplexing)</a:t>
            </a:r>
          </a:p>
        </p:txBody>
      </p:sp>
      <p:grpSp>
        <p:nvGrpSpPr>
          <p:cNvPr id="435" name="Group"/>
          <p:cNvGrpSpPr/>
          <p:nvPr/>
        </p:nvGrpSpPr>
        <p:grpSpPr>
          <a:xfrm>
            <a:off x="10439400" y="6426200"/>
            <a:ext cx="2463801" cy="2940051"/>
            <a:chOff x="0" y="0"/>
            <a:chExt cx="2463800" cy="2940050"/>
          </a:xfrm>
        </p:grpSpPr>
        <p:sp>
          <p:nvSpPr>
            <p:cNvPr id="433" name="Rectangle"/>
            <p:cNvSpPr/>
            <p:nvPr/>
          </p:nvSpPr>
          <p:spPr>
            <a:xfrm>
              <a:off x="0" y="0"/>
              <a:ext cx="2463801" cy="2336801"/>
            </a:xfrm>
            <a:prstGeom prst="rect">
              <a:avLst/>
            </a:prstGeom>
            <a:solidFill>
              <a:srgbClr val="FF2600"/>
            </a:solidFill>
            <a:ln w="12700" cap="flat">
              <a:solidFill>
                <a:srgbClr val="000000"/>
              </a:solidFill>
              <a:prstDash val="solid"/>
              <a:round/>
            </a:ln>
            <a:effectLst/>
          </p:spPr>
          <p:txBody>
            <a:bodyPr wrap="square" lIns="101600" tIns="101600" rIns="101600" bIns="101600" numCol="1" anchor="ctr">
              <a:noAutofit/>
            </a:bodyPr>
            <a:lstStyle/>
            <a:p>
              <a:pPr marL="115598" marR="115598" algn="l" defTabSz="2590800">
                <a:defRPr sz="6600" b="0">
                  <a:solidFill>
                    <a:srgbClr val="000000"/>
                  </a:solidFill>
                  <a:uFill>
                    <a:solidFill>
                      <a:srgbClr val="000000"/>
                    </a:solidFill>
                  </a:uFill>
                  <a:latin typeface="Arial"/>
                  <a:ea typeface="Arial"/>
                  <a:cs typeface="Arial"/>
                  <a:sym typeface="Arial"/>
                </a:defRPr>
              </a:pPr>
              <a:endParaRPr/>
            </a:p>
          </p:txBody>
        </p:sp>
        <p:sp>
          <p:nvSpPr>
            <p:cNvPr id="434" name="2.2 arcmin"/>
            <p:cNvSpPr txBox="1"/>
            <p:nvPr/>
          </p:nvSpPr>
          <p:spPr>
            <a:xfrm>
              <a:off x="215900" y="2305050"/>
              <a:ext cx="2082800" cy="635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1600" tIns="101600" rIns="101600" bIns="101600" numCol="1" anchor="t">
              <a:spAutoFit/>
            </a:bodyPr>
            <a:lstStyle>
              <a:lvl1pPr marL="81256" marR="81256" algn="l" defTabSz="914400">
                <a:buClr>
                  <a:srgbClr val="9EC2E9"/>
                </a:buClr>
                <a:buFont typeface="Times"/>
                <a:defRPr sz="2800" b="0">
                  <a:solidFill>
                    <a:srgbClr val="9EC2E9"/>
                  </a:solidFill>
                  <a:uFill>
                    <a:solidFill>
                      <a:srgbClr val="9EC2E9"/>
                    </a:solidFill>
                  </a:uFill>
                  <a:latin typeface="Times"/>
                  <a:ea typeface="Times"/>
                  <a:cs typeface="Times"/>
                  <a:sym typeface="Times"/>
                </a:defRPr>
              </a:lvl1pPr>
            </a:lstStyle>
            <a:p>
              <a:pPr>
                <a:defRPr>
                  <a:solidFill>
                    <a:srgbClr val="000000"/>
                  </a:solidFill>
                  <a:uFill>
                    <a:solidFill>
                      <a:srgbClr val="000000"/>
                    </a:solidFill>
                  </a:uFill>
                </a:defRPr>
              </a:pPr>
              <a:r>
                <a:rPr>
                  <a:solidFill>
                    <a:srgbClr val="9EC2E9"/>
                  </a:solidFill>
                  <a:uFill>
                    <a:solidFill>
                      <a:srgbClr val="9EC2E9"/>
                    </a:solidFill>
                  </a:uFill>
                </a:rPr>
                <a:t>2.2 arcmin</a:t>
              </a:r>
            </a:p>
          </p:txBody>
        </p:sp>
      </p:grpSp>
      <p:sp>
        <p:nvSpPr>
          <p:cNvPr id="436" name="Line"/>
          <p:cNvSpPr/>
          <p:nvPr/>
        </p:nvSpPr>
        <p:spPr>
          <a:xfrm>
            <a:off x="5765799" y="5181599"/>
            <a:ext cx="4343402" cy="2413001"/>
          </a:xfrm>
          <a:prstGeom prst="line">
            <a:avLst/>
          </a:prstGeom>
          <a:ln w="25400">
            <a:solidFill>
              <a:srgbClr val="FFFFFF"/>
            </a:solidFill>
            <a:tailEnd type="triangle"/>
          </a:ln>
        </p:spPr>
        <p:txBody>
          <a:bodyPr lIns="101600" tIns="101600" rIns="101600" bIns="101600" anchor="ctr"/>
          <a:lstStyle/>
          <a:p>
            <a:pPr algn="l" defTabSz="914400">
              <a:defRPr sz="2200" b="0">
                <a:solidFill>
                  <a:srgbClr val="000000"/>
                </a:solidFill>
                <a:latin typeface="Helvetica"/>
                <a:ea typeface="Helvetica"/>
                <a:cs typeface="Helvetica"/>
                <a:sym typeface="Helvetica"/>
              </a:defRPr>
            </a:pPr>
            <a:endParaRPr/>
          </a:p>
        </p:txBody>
      </p:sp>
      <p:sp>
        <p:nvSpPr>
          <p:cNvPr id="437" name="Line"/>
          <p:cNvSpPr/>
          <p:nvPr/>
        </p:nvSpPr>
        <p:spPr>
          <a:xfrm>
            <a:off x="13461999" y="8381999"/>
            <a:ext cx="4495801" cy="2209802"/>
          </a:xfrm>
          <a:prstGeom prst="line">
            <a:avLst/>
          </a:prstGeom>
          <a:ln w="25400">
            <a:solidFill>
              <a:srgbClr val="FFFFFF"/>
            </a:solidFill>
            <a:tailEnd type="triangle"/>
          </a:ln>
        </p:spPr>
        <p:txBody>
          <a:bodyPr lIns="101600" tIns="101600" rIns="101600" bIns="101600" anchor="ctr"/>
          <a:lstStyle/>
          <a:p>
            <a:pPr algn="l" defTabSz="914400">
              <a:defRPr sz="2200" b="0">
                <a:solidFill>
                  <a:srgbClr val="000000"/>
                </a:solidFill>
                <a:latin typeface="Helvetica"/>
                <a:ea typeface="Helvetica"/>
                <a:cs typeface="Helvetica"/>
                <a:sym typeface="Helvetica"/>
              </a:defRPr>
            </a:pP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pitzer IRAC Pathfinder at 2-5μ"/>
          <p:cNvSpPr txBox="1"/>
          <p:nvPr/>
        </p:nvSpPr>
        <p:spPr>
          <a:xfrm>
            <a:off x="7531100" y="44449"/>
            <a:ext cx="9296400"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lvl1pPr marL="81256" marR="81256" algn="l" defTabSz="914400">
              <a:buClr>
                <a:srgbClr val="9EC2E9"/>
              </a:buClr>
              <a:buFont typeface="Times"/>
              <a:defRPr sz="5200" b="0">
                <a:solidFill>
                  <a:srgbClr val="FFFB00"/>
                </a:solidFill>
                <a:uFill>
                  <a:solidFill>
                    <a:srgbClr val="9EC2E9"/>
                  </a:solidFill>
                </a:uFill>
                <a:latin typeface="Times"/>
                <a:ea typeface="Times"/>
                <a:cs typeface="Times"/>
                <a:sym typeface="Times"/>
              </a:defRPr>
            </a:lvl1pPr>
          </a:lstStyle>
          <a:p>
            <a:pPr>
              <a:defRPr>
                <a:uFill>
                  <a:solidFill>
                    <a:srgbClr val="000000"/>
                  </a:solidFill>
                </a:uFill>
              </a:defRPr>
            </a:pPr>
            <a:r>
              <a:rPr>
                <a:uFill>
                  <a:solidFill>
                    <a:srgbClr val="9EC2E9"/>
                  </a:solidFill>
                </a:uFill>
              </a:rPr>
              <a:t>Spitzer IRAC Pathfinder at 2-5μ</a:t>
            </a:r>
          </a:p>
        </p:txBody>
      </p:sp>
      <p:sp>
        <p:nvSpPr>
          <p:cNvPr id="440" name="Spitzer…"/>
          <p:cNvSpPr txBox="1"/>
          <p:nvPr/>
        </p:nvSpPr>
        <p:spPr>
          <a:xfrm>
            <a:off x="5189371" y="1390649"/>
            <a:ext cx="3230729" cy="177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algn="l" defTabSz="914400">
              <a:buClr>
                <a:srgbClr val="9EC2E9"/>
              </a:buClr>
              <a:buFont typeface="Times"/>
              <a:defRPr sz="5200" b="0">
                <a:uFill>
                  <a:solidFill>
                    <a:srgbClr val="000000"/>
                  </a:solidFill>
                </a:uFill>
                <a:latin typeface="Times"/>
                <a:ea typeface="Times"/>
                <a:cs typeface="Times"/>
                <a:sym typeface="Times"/>
              </a:defRPr>
            </a:pPr>
            <a:r>
              <a:rPr>
                <a:uFill>
                  <a:solidFill>
                    <a:srgbClr val="9EC2E9"/>
                  </a:solidFill>
                </a:uFill>
              </a:rPr>
              <a:t>Spitzer</a:t>
            </a:r>
          </a:p>
          <a:p>
            <a:pPr marL="81256" marR="81256" algn="l" defTabSz="914400">
              <a:buClr>
                <a:srgbClr val="9EC2E9"/>
              </a:buClr>
              <a:buFont typeface="Times"/>
              <a:defRPr sz="5200" b="0">
                <a:uFill>
                  <a:solidFill>
                    <a:srgbClr val="000000"/>
                  </a:solidFill>
                </a:uFill>
                <a:latin typeface="Times"/>
                <a:ea typeface="Times"/>
                <a:cs typeface="Times"/>
                <a:sym typeface="Times"/>
              </a:defRPr>
            </a:pPr>
            <a:r>
              <a:rPr>
                <a:uFill>
                  <a:solidFill>
                    <a:srgbClr val="9EC2E9"/>
                  </a:solidFill>
                </a:uFill>
              </a:rPr>
              <a:t>IRAC</a:t>
            </a:r>
          </a:p>
        </p:txBody>
      </p:sp>
      <p:sp>
        <p:nvSpPr>
          <p:cNvPr id="441" name="(2004-)"/>
          <p:cNvSpPr txBox="1"/>
          <p:nvPr/>
        </p:nvSpPr>
        <p:spPr>
          <a:xfrm>
            <a:off x="5473700" y="2990849"/>
            <a:ext cx="2514600"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lvl1pPr marL="81256" marR="81256" algn="l" defTabSz="914400">
              <a:buClr>
                <a:srgbClr val="9EC2E9"/>
              </a:buClr>
              <a:buFont typeface="Times"/>
              <a:defRPr sz="3800" b="0">
                <a:uFill>
                  <a:solidFill>
                    <a:srgbClr val="9EC2E9"/>
                  </a:solidFill>
                </a:uFill>
                <a:latin typeface="Times"/>
                <a:ea typeface="Times"/>
                <a:cs typeface="Times"/>
                <a:sym typeface="Times"/>
              </a:defRPr>
            </a:lvl1pPr>
          </a:lstStyle>
          <a:p>
            <a:pPr>
              <a:defRPr>
                <a:uFill>
                  <a:solidFill>
                    <a:srgbClr val="000000"/>
                  </a:solidFill>
                </a:uFill>
              </a:defRPr>
            </a:pPr>
            <a:r>
              <a:rPr>
                <a:uFill>
                  <a:solidFill>
                    <a:srgbClr val="9EC2E9"/>
                  </a:solidFill>
                </a:uFill>
              </a:rPr>
              <a:t>(2004-)</a:t>
            </a:r>
          </a:p>
        </p:txBody>
      </p:sp>
      <p:sp>
        <p:nvSpPr>
          <p:cNvPr id="442" name="&gt;1000x Improvement and…"/>
          <p:cNvSpPr txBox="1"/>
          <p:nvPr/>
        </p:nvSpPr>
        <p:spPr>
          <a:xfrm>
            <a:off x="9919314" y="8248650"/>
            <a:ext cx="5231786" cy="2603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defTabSz="914400">
              <a:buClr>
                <a:srgbClr val="9EC2E9"/>
              </a:buClr>
              <a:buFont typeface="Times"/>
              <a:defRPr sz="3800" b="0">
                <a:uFill>
                  <a:solidFill>
                    <a:srgbClr val="000000"/>
                  </a:solidFill>
                </a:uFill>
                <a:latin typeface="Times"/>
                <a:ea typeface="Times"/>
                <a:cs typeface="Times"/>
                <a:sym typeface="Times"/>
              </a:defRPr>
            </a:pPr>
            <a:r>
              <a:rPr>
                <a:uFill>
                  <a:solidFill>
                    <a:srgbClr val="9EC2E9"/>
                  </a:solidFill>
                </a:uFill>
              </a:rPr>
              <a:t> </a:t>
            </a:r>
            <a:r>
              <a:rPr sz="7800">
                <a:uFill>
                  <a:solidFill>
                    <a:srgbClr val="9EC2E9"/>
                  </a:solidFill>
                </a:uFill>
              </a:rPr>
              <a:t>&gt;1000x</a:t>
            </a:r>
            <a:r>
              <a:rPr>
                <a:uFill>
                  <a:solidFill>
                    <a:srgbClr val="9EC2E9"/>
                  </a:solidFill>
                </a:uFill>
              </a:rPr>
              <a:t> Improvement and</a:t>
            </a:r>
          </a:p>
          <a:p>
            <a:pPr marL="81256" marR="81256" defTabSz="914400">
              <a:buClr>
                <a:srgbClr val="9EC2E9"/>
              </a:buClr>
              <a:buFont typeface="Times"/>
              <a:defRPr sz="3800" b="0">
                <a:uFill>
                  <a:solidFill>
                    <a:srgbClr val="000000"/>
                  </a:solidFill>
                </a:uFill>
                <a:latin typeface="Times"/>
                <a:ea typeface="Times"/>
                <a:cs typeface="Times"/>
                <a:sym typeface="Times"/>
              </a:defRPr>
            </a:pPr>
            <a:r>
              <a:rPr>
                <a:uFill>
                  <a:solidFill>
                    <a:srgbClr val="9EC2E9"/>
                  </a:solidFill>
                </a:uFill>
              </a:rPr>
              <a:t>few confusion issues</a:t>
            </a:r>
          </a:p>
        </p:txBody>
      </p:sp>
      <p:sp>
        <p:nvSpPr>
          <p:cNvPr id="443" name="(70x sensitivity,…"/>
          <p:cNvSpPr txBox="1"/>
          <p:nvPr/>
        </p:nvSpPr>
        <p:spPr>
          <a:xfrm>
            <a:off x="11391900" y="10814050"/>
            <a:ext cx="3378200" cy="165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algn="l" defTabSz="914400">
              <a:buClr>
                <a:srgbClr val="9EC2E9"/>
              </a:buClr>
              <a:buFont typeface="Times"/>
              <a:defRPr b="0">
                <a:uFill>
                  <a:solidFill>
                    <a:srgbClr val="000000"/>
                  </a:solidFill>
                </a:uFill>
                <a:latin typeface="Times"/>
                <a:ea typeface="Times"/>
                <a:cs typeface="Times"/>
                <a:sym typeface="Times"/>
              </a:defRPr>
            </a:pPr>
            <a:r>
              <a:rPr>
                <a:uFill>
                  <a:solidFill>
                    <a:srgbClr val="9EC2E9"/>
                  </a:solidFill>
                </a:uFill>
              </a:rPr>
              <a:t>(70x sensitivity,</a:t>
            </a:r>
          </a:p>
          <a:p>
            <a:pPr marL="81256" marR="81256" algn="l" defTabSz="914400">
              <a:buClr>
                <a:srgbClr val="9EC2E9"/>
              </a:buClr>
              <a:buFont typeface="Times"/>
              <a:defRPr b="0">
                <a:uFill>
                  <a:solidFill>
                    <a:srgbClr val="000000"/>
                  </a:solidFill>
                </a:uFill>
                <a:latin typeface="Times"/>
                <a:ea typeface="Times"/>
                <a:cs typeface="Times"/>
                <a:sym typeface="Times"/>
              </a:defRPr>
            </a:pPr>
            <a:r>
              <a:rPr>
                <a:uFill>
                  <a:solidFill>
                    <a:srgbClr val="9EC2E9"/>
                  </a:solidFill>
                </a:uFill>
              </a:rPr>
              <a:t> 10x resolution,</a:t>
            </a:r>
          </a:p>
          <a:p>
            <a:pPr marL="81256" marR="81256" algn="l" defTabSz="914400">
              <a:buClr>
                <a:srgbClr val="9EC2E9"/>
              </a:buClr>
              <a:buFont typeface="Times"/>
              <a:defRPr b="0">
                <a:uFill>
                  <a:solidFill>
                    <a:srgbClr val="000000"/>
                  </a:solidFill>
                </a:uFill>
                <a:latin typeface="Times"/>
                <a:ea typeface="Times"/>
                <a:cs typeface="Times"/>
                <a:sym typeface="Times"/>
              </a:defRPr>
            </a:pPr>
            <a:r>
              <a:rPr>
                <a:uFill>
                  <a:solidFill>
                    <a:srgbClr val="9EC2E9"/>
                  </a:solidFill>
                </a:uFill>
              </a:rPr>
              <a:t>0.35x area)</a:t>
            </a:r>
          </a:p>
        </p:txBody>
      </p:sp>
      <p:sp>
        <p:nvSpPr>
          <p:cNvPr id="444" name="JWST…"/>
          <p:cNvSpPr txBox="1"/>
          <p:nvPr/>
        </p:nvSpPr>
        <p:spPr>
          <a:xfrm>
            <a:off x="17863971" y="4997449"/>
            <a:ext cx="3230730" cy="177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p>
            <a:pPr marL="81256" marR="81256" algn="l" defTabSz="914400">
              <a:buClr>
                <a:srgbClr val="9EC2E9"/>
              </a:buClr>
              <a:buFont typeface="Times"/>
              <a:defRPr sz="5200" b="0">
                <a:uFill>
                  <a:solidFill>
                    <a:srgbClr val="000000"/>
                  </a:solidFill>
                </a:uFill>
                <a:latin typeface="Times"/>
                <a:ea typeface="Times"/>
                <a:cs typeface="Times"/>
                <a:sym typeface="Times"/>
              </a:defRPr>
            </a:pPr>
            <a:r>
              <a:rPr>
                <a:uFill>
                  <a:solidFill>
                    <a:srgbClr val="9EC2E9"/>
                  </a:solidFill>
                </a:uFill>
              </a:rPr>
              <a:t>JWST</a:t>
            </a:r>
          </a:p>
          <a:p>
            <a:pPr marL="81256" marR="81256" algn="l" defTabSz="914400">
              <a:buClr>
                <a:srgbClr val="9EC2E9"/>
              </a:buClr>
              <a:buFont typeface="Times"/>
              <a:defRPr sz="5200" b="0">
                <a:uFill>
                  <a:solidFill>
                    <a:srgbClr val="000000"/>
                  </a:solidFill>
                </a:uFill>
                <a:latin typeface="Times"/>
                <a:ea typeface="Times"/>
                <a:cs typeface="Times"/>
                <a:sym typeface="Times"/>
              </a:defRPr>
            </a:pPr>
            <a:r>
              <a:rPr>
                <a:uFill>
                  <a:solidFill>
                    <a:srgbClr val="9EC2E9"/>
                  </a:solidFill>
                </a:uFill>
              </a:rPr>
              <a:t>NIRCAM</a:t>
            </a:r>
          </a:p>
        </p:txBody>
      </p:sp>
      <p:sp>
        <p:nvSpPr>
          <p:cNvPr id="445" name="(2021-)"/>
          <p:cNvSpPr txBox="1"/>
          <p:nvPr/>
        </p:nvSpPr>
        <p:spPr>
          <a:xfrm>
            <a:off x="18681700" y="6826250"/>
            <a:ext cx="1955800" cy="81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spAutoFit/>
          </a:bodyPr>
          <a:lstStyle>
            <a:lvl1pPr marL="81256" marR="81256" algn="l" defTabSz="914400">
              <a:buClr>
                <a:srgbClr val="9EC2E9"/>
              </a:buClr>
              <a:buFont typeface="Times"/>
              <a:defRPr sz="3800" b="0">
                <a:uFill>
                  <a:solidFill>
                    <a:srgbClr val="9EC2E9"/>
                  </a:solidFill>
                </a:uFill>
                <a:latin typeface="Times"/>
                <a:ea typeface="Times"/>
                <a:cs typeface="Times"/>
                <a:sym typeface="Times"/>
              </a:defRPr>
            </a:lvl1pPr>
          </a:lstStyle>
          <a:p>
            <a:pPr>
              <a:defRPr>
                <a:uFill>
                  <a:solidFill>
                    <a:srgbClr val="000000"/>
                  </a:solidFill>
                </a:uFill>
              </a:defRPr>
            </a:pPr>
            <a:r>
              <a:rPr>
                <a:uFill>
                  <a:solidFill>
                    <a:srgbClr val="9EC2E9"/>
                  </a:solidFill>
                </a:uFill>
              </a:rPr>
              <a:t>(2021-)</a:t>
            </a:r>
          </a:p>
        </p:txBody>
      </p:sp>
      <p:grpSp>
        <p:nvGrpSpPr>
          <p:cNvPr id="449" name="Group"/>
          <p:cNvGrpSpPr/>
          <p:nvPr/>
        </p:nvGrpSpPr>
        <p:grpSpPr>
          <a:xfrm>
            <a:off x="18338800" y="7569200"/>
            <a:ext cx="2641601" cy="5657850"/>
            <a:chOff x="0" y="0"/>
            <a:chExt cx="2641600" cy="5657850"/>
          </a:xfrm>
        </p:grpSpPr>
        <p:sp>
          <p:nvSpPr>
            <p:cNvPr id="446" name="2.2 arcmin"/>
            <p:cNvSpPr txBox="1"/>
            <p:nvPr/>
          </p:nvSpPr>
          <p:spPr>
            <a:xfrm>
              <a:off x="266700" y="5022850"/>
              <a:ext cx="2133600" cy="635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1600" tIns="101600" rIns="101600" bIns="101600" numCol="1" anchor="t">
              <a:spAutoFit/>
            </a:bodyPr>
            <a:lstStyle>
              <a:lvl1pPr marL="81256" marR="81256" algn="l" defTabSz="914400">
                <a:buClr>
                  <a:srgbClr val="9EC2E9"/>
                </a:buClr>
                <a:buFont typeface="Times"/>
                <a:defRPr sz="2800" b="0">
                  <a:solidFill>
                    <a:srgbClr val="9EC2E9"/>
                  </a:solidFill>
                  <a:uFill>
                    <a:solidFill>
                      <a:srgbClr val="9EC2E9"/>
                    </a:solidFill>
                  </a:uFill>
                  <a:latin typeface="Times"/>
                  <a:ea typeface="Times"/>
                  <a:cs typeface="Times"/>
                  <a:sym typeface="Times"/>
                </a:defRPr>
              </a:lvl1pPr>
            </a:lstStyle>
            <a:p>
              <a:pPr>
                <a:defRPr>
                  <a:solidFill>
                    <a:srgbClr val="000000"/>
                  </a:solidFill>
                  <a:uFill>
                    <a:solidFill>
                      <a:srgbClr val="000000"/>
                    </a:solidFill>
                  </a:uFill>
                </a:defRPr>
              </a:pPr>
              <a:r>
                <a:rPr>
                  <a:solidFill>
                    <a:srgbClr val="9EC2E9"/>
                  </a:solidFill>
                  <a:uFill>
                    <a:solidFill>
                      <a:srgbClr val="9EC2E9"/>
                    </a:solidFill>
                  </a:uFill>
                </a:rPr>
                <a:t>2.2 arcmin</a:t>
              </a:r>
            </a:p>
          </p:txBody>
        </p:sp>
        <p:sp>
          <p:nvSpPr>
            <p:cNvPr id="447" name="Rectangle"/>
            <p:cNvSpPr/>
            <p:nvPr/>
          </p:nvSpPr>
          <p:spPr>
            <a:xfrm>
              <a:off x="0" y="0"/>
              <a:ext cx="2641601" cy="2463801"/>
            </a:xfrm>
            <a:prstGeom prst="rect">
              <a:avLst/>
            </a:prstGeom>
            <a:solidFill>
              <a:srgbClr val="FF2600"/>
            </a:solidFill>
            <a:ln w="12700" cap="flat">
              <a:solidFill>
                <a:srgbClr val="000000"/>
              </a:solidFill>
              <a:prstDash val="solid"/>
              <a:round/>
            </a:ln>
            <a:effectLst/>
          </p:spPr>
          <p:txBody>
            <a:bodyPr wrap="square" lIns="101600" tIns="101600" rIns="101600" bIns="101600" numCol="1" anchor="ctr">
              <a:noAutofit/>
            </a:bodyPr>
            <a:lstStyle/>
            <a:p>
              <a:pPr marL="115598" marR="115598" algn="l" defTabSz="2590800">
                <a:defRPr sz="6600" b="0">
                  <a:solidFill>
                    <a:srgbClr val="000000"/>
                  </a:solidFill>
                  <a:uFill>
                    <a:solidFill>
                      <a:srgbClr val="000000"/>
                    </a:solidFill>
                  </a:uFill>
                  <a:latin typeface="Arial"/>
                  <a:ea typeface="Arial"/>
                  <a:cs typeface="Arial"/>
                  <a:sym typeface="Arial"/>
                </a:defRPr>
              </a:pPr>
              <a:endParaRPr/>
            </a:p>
          </p:txBody>
        </p:sp>
        <p:sp>
          <p:nvSpPr>
            <p:cNvPr id="448" name="Rectangle"/>
            <p:cNvSpPr/>
            <p:nvPr/>
          </p:nvSpPr>
          <p:spPr>
            <a:xfrm>
              <a:off x="0" y="2590800"/>
              <a:ext cx="2641601" cy="2463801"/>
            </a:xfrm>
            <a:prstGeom prst="rect">
              <a:avLst/>
            </a:prstGeom>
            <a:solidFill>
              <a:srgbClr val="FF2600"/>
            </a:solidFill>
            <a:ln w="12700" cap="flat">
              <a:solidFill>
                <a:srgbClr val="000000"/>
              </a:solidFill>
              <a:prstDash val="solid"/>
              <a:round/>
            </a:ln>
            <a:effectLst/>
          </p:spPr>
          <p:txBody>
            <a:bodyPr wrap="square" lIns="101600" tIns="101600" rIns="101600" bIns="101600" numCol="1" anchor="ctr">
              <a:noAutofit/>
            </a:bodyPr>
            <a:lstStyle/>
            <a:p>
              <a:pPr marL="115598" marR="115598" algn="l" defTabSz="2590800">
                <a:defRPr sz="6600" b="0">
                  <a:solidFill>
                    <a:srgbClr val="000000"/>
                  </a:solidFill>
                  <a:uFill>
                    <a:solidFill>
                      <a:srgbClr val="000000"/>
                    </a:solidFill>
                  </a:uFill>
                  <a:latin typeface="Arial"/>
                  <a:ea typeface="Arial"/>
                  <a:cs typeface="Arial"/>
                  <a:sym typeface="Arial"/>
                </a:defRPr>
              </a:pPr>
              <a:endParaRPr/>
            </a:p>
          </p:txBody>
        </p:sp>
      </p:grpSp>
      <p:sp>
        <p:nvSpPr>
          <p:cNvPr id="450" name="Line"/>
          <p:cNvSpPr/>
          <p:nvPr/>
        </p:nvSpPr>
        <p:spPr>
          <a:xfrm>
            <a:off x="9753600" y="6045199"/>
            <a:ext cx="8204201" cy="4546602"/>
          </a:xfrm>
          <a:prstGeom prst="line">
            <a:avLst/>
          </a:prstGeom>
          <a:ln w="25400">
            <a:solidFill>
              <a:srgbClr val="FFFFFF"/>
            </a:solidFill>
            <a:tailEnd type="triangle"/>
          </a:ln>
        </p:spPr>
        <p:txBody>
          <a:bodyPr lIns="101600" tIns="101600" rIns="101600" bIns="101600" anchor="ctr"/>
          <a:lstStyle/>
          <a:p>
            <a:pPr algn="l" defTabSz="914400">
              <a:defRPr sz="2200" b="0">
                <a:solidFill>
                  <a:srgbClr val="000000"/>
                </a:solidFill>
                <a:latin typeface="Helvetica"/>
                <a:ea typeface="Helvetica"/>
                <a:cs typeface="Helvetica"/>
                <a:sym typeface="Helvetica"/>
              </a:defRPr>
            </a:pPr>
            <a:endParaRPr/>
          </a:p>
        </p:txBody>
      </p:sp>
      <p:grpSp>
        <p:nvGrpSpPr>
          <p:cNvPr id="453" name="Group"/>
          <p:cNvGrpSpPr/>
          <p:nvPr/>
        </p:nvGrpSpPr>
        <p:grpSpPr>
          <a:xfrm>
            <a:off x="3987800" y="3810000"/>
            <a:ext cx="5486401" cy="5632451"/>
            <a:chOff x="0" y="0"/>
            <a:chExt cx="5486400" cy="5632450"/>
          </a:xfrm>
        </p:grpSpPr>
        <p:sp>
          <p:nvSpPr>
            <p:cNvPr id="451" name="Rectangle"/>
            <p:cNvSpPr/>
            <p:nvPr/>
          </p:nvSpPr>
          <p:spPr>
            <a:xfrm>
              <a:off x="0" y="0"/>
              <a:ext cx="5486401" cy="5003801"/>
            </a:xfrm>
            <a:prstGeom prst="rect">
              <a:avLst/>
            </a:prstGeom>
            <a:solidFill>
              <a:srgbClr val="FF2600"/>
            </a:solidFill>
            <a:ln w="12700" cap="flat">
              <a:solidFill>
                <a:srgbClr val="000000"/>
              </a:solidFill>
              <a:prstDash val="solid"/>
              <a:round/>
            </a:ln>
            <a:effectLst/>
          </p:spPr>
          <p:txBody>
            <a:bodyPr wrap="square" lIns="101600" tIns="101600" rIns="101600" bIns="101600" numCol="1" anchor="ctr">
              <a:noAutofit/>
            </a:bodyPr>
            <a:lstStyle/>
            <a:p>
              <a:pPr marL="115598" marR="115598" algn="l" defTabSz="2590800">
                <a:defRPr sz="6600" b="0">
                  <a:solidFill>
                    <a:srgbClr val="000000"/>
                  </a:solidFill>
                  <a:uFill>
                    <a:solidFill>
                      <a:srgbClr val="000000"/>
                    </a:solidFill>
                  </a:uFill>
                  <a:latin typeface="Arial"/>
                  <a:ea typeface="Arial"/>
                  <a:cs typeface="Arial"/>
                  <a:sym typeface="Arial"/>
                </a:defRPr>
              </a:pPr>
              <a:endParaRPr/>
            </a:p>
          </p:txBody>
        </p:sp>
        <p:sp>
          <p:nvSpPr>
            <p:cNvPr id="452" name="5.2 arcmin"/>
            <p:cNvSpPr txBox="1"/>
            <p:nvPr/>
          </p:nvSpPr>
          <p:spPr>
            <a:xfrm>
              <a:off x="1714500" y="4997450"/>
              <a:ext cx="2082800"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1600" tIns="101600" rIns="101600" bIns="101600" numCol="1" anchor="t">
              <a:spAutoFit/>
            </a:bodyPr>
            <a:lstStyle>
              <a:lvl1pPr marL="81256" marR="81256" algn="l" defTabSz="914400">
                <a:buClr>
                  <a:srgbClr val="9EC2E9"/>
                </a:buClr>
                <a:buFont typeface="Times"/>
                <a:defRPr sz="2800" b="0">
                  <a:solidFill>
                    <a:srgbClr val="9EC2E9"/>
                  </a:solidFill>
                  <a:uFill>
                    <a:solidFill>
                      <a:srgbClr val="9EC2E9"/>
                    </a:solidFill>
                  </a:uFill>
                  <a:latin typeface="Times"/>
                  <a:ea typeface="Times"/>
                  <a:cs typeface="Times"/>
                  <a:sym typeface="Times"/>
                </a:defRPr>
              </a:lvl1pPr>
            </a:lstStyle>
            <a:p>
              <a:pPr>
                <a:defRPr>
                  <a:solidFill>
                    <a:srgbClr val="000000"/>
                  </a:solidFill>
                  <a:uFill>
                    <a:solidFill>
                      <a:srgbClr val="000000"/>
                    </a:solidFill>
                  </a:uFill>
                </a:defRPr>
              </a:pPr>
              <a:r>
                <a:rPr>
                  <a:solidFill>
                    <a:srgbClr val="9EC2E9"/>
                  </a:solidFill>
                  <a:uFill>
                    <a:solidFill>
                      <a:srgbClr val="9EC2E9"/>
                    </a:solidFill>
                  </a:uFill>
                </a:rPr>
                <a:t>5.2 arcmin</a:t>
              </a:r>
            </a:p>
          </p:txBody>
        </p:sp>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55" name="Image" descr="Image"/>
          <p:cNvPicPr>
            <a:picLocks noChangeAspect="1"/>
          </p:cNvPicPr>
          <p:nvPr/>
        </p:nvPicPr>
        <p:blipFill>
          <a:blip r:embed="rId2">
            <a:extLst/>
          </a:blip>
          <a:stretch>
            <a:fillRect/>
          </a:stretch>
        </p:blipFill>
        <p:spPr>
          <a:xfrm>
            <a:off x="3340836" y="137560"/>
            <a:ext cx="17702329" cy="13276747"/>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5" name="Picture 3" descr="Picture 3"/>
          <p:cNvPicPr>
            <a:picLocks noChangeAspect="1"/>
          </p:cNvPicPr>
          <p:nvPr/>
        </p:nvPicPr>
        <p:blipFill>
          <a:blip r:embed="rId2">
            <a:extLst/>
          </a:blip>
          <a:stretch>
            <a:fillRect/>
          </a:stretch>
        </p:blipFill>
        <p:spPr>
          <a:xfrm>
            <a:off x="3183464" y="1429757"/>
            <a:ext cx="18288001" cy="11330609"/>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57" name="Image" descr="Image"/>
          <p:cNvPicPr>
            <a:picLocks noChangeAspect="1"/>
          </p:cNvPicPr>
          <p:nvPr/>
        </p:nvPicPr>
        <p:blipFill>
          <a:blip r:embed="rId2">
            <a:extLst/>
          </a:blip>
          <a:stretch>
            <a:fillRect/>
          </a:stretch>
        </p:blipFill>
        <p:spPr>
          <a:xfrm>
            <a:off x="3343912" y="221934"/>
            <a:ext cx="17696176" cy="13272133"/>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59" name="Image" descr="Image"/>
          <p:cNvPicPr>
            <a:picLocks noChangeAspect="1"/>
          </p:cNvPicPr>
          <p:nvPr/>
        </p:nvPicPr>
        <p:blipFill>
          <a:blip r:embed="rId2">
            <a:extLst/>
          </a:blip>
          <a:stretch>
            <a:fillRect/>
          </a:stretch>
        </p:blipFill>
        <p:spPr>
          <a:xfrm>
            <a:off x="3203289" y="116467"/>
            <a:ext cx="17977422" cy="13483067"/>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61" name="Image" descr="Image"/>
          <p:cNvPicPr>
            <a:picLocks noChangeAspect="1"/>
          </p:cNvPicPr>
          <p:nvPr/>
        </p:nvPicPr>
        <p:blipFill>
          <a:blip r:embed="rId2">
            <a:extLst/>
          </a:blip>
          <a:srcRect l="54640" t="8988" r="7052" b="55687"/>
          <a:stretch>
            <a:fillRect/>
          </a:stretch>
        </p:blipFill>
        <p:spPr>
          <a:xfrm>
            <a:off x="2239168" y="-25599"/>
            <a:ext cx="19905751" cy="1376713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63" name="European Extremely Large Telescope…"/>
          <p:cNvSpPr txBox="1"/>
          <p:nvPr/>
        </p:nvSpPr>
        <p:spPr>
          <a:xfrm>
            <a:off x="3155778" y="200657"/>
            <a:ext cx="18072444" cy="3884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8100" b="0">
                <a:latin typeface="+mn-lt"/>
                <a:ea typeface="+mn-ea"/>
                <a:cs typeface="+mn-cs"/>
                <a:sym typeface="Helvetica Neue Medium"/>
              </a:defRPr>
            </a:pPr>
            <a:r>
              <a:t>European Extremely Large Telescope</a:t>
            </a:r>
          </a:p>
          <a:p>
            <a:pPr>
              <a:defRPr sz="8100" b="0">
                <a:latin typeface="+mn-lt"/>
                <a:ea typeface="+mn-ea"/>
                <a:cs typeface="+mn-cs"/>
                <a:sym typeface="Helvetica Neue Medium"/>
              </a:defRPr>
            </a:pPr>
            <a:r>
              <a:t>39-meter diameter</a:t>
            </a:r>
          </a:p>
          <a:p>
            <a:pPr>
              <a:defRPr sz="8100" b="0">
                <a:latin typeface="+mn-lt"/>
                <a:ea typeface="+mn-ea"/>
                <a:cs typeface="+mn-cs"/>
                <a:sym typeface="Helvetica Neue Medium"/>
              </a:defRPr>
            </a:pPr>
            <a:r>
              <a:t>(2024+)</a:t>
            </a:r>
          </a:p>
        </p:txBody>
      </p:sp>
      <p:pic>
        <p:nvPicPr>
          <p:cNvPr id="464" name="image373.png" descr="image373.png"/>
          <p:cNvPicPr>
            <a:picLocks noChangeAspect="1"/>
          </p:cNvPicPr>
          <p:nvPr/>
        </p:nvPicPr>
        <p:blipFill>
          <a:blip r:embed="rId2">
            <a:extLst/>
          </a:blip>
          <a:stretch>
            <a:fillRect/>
          </a:stretch>
        </p:blipFill>
        <p:spPr>
          <a:xfrm>
            <a:off x="5251934" y="4063102"/>
            <a:ext cx="13880133" cy="9249807"/>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6" name="Title"/>
          <p:cNvSpPr txBox="1">
            <a:spLocks noGrp="1"/>
          </p:cNvSpPr>
          <p:nvPr>
            <p:ph type="title"/>
          </p:nvPr>
        </p:nvSpPr>
        <p:spPr>
          <a:prstGeom prst="rect">
            <a:avLst/>
          </a:prstGeom>
        </p:spPr>
        <p:txBody>
          <a:bodyPr>
            <a:normAutofit/>
          </a:bodyPr>
          <a:lstStyle/>
          <a:p>
            <a:r>
              <a:rPr lang="en-US" sz="4000" dirty="0">
                <a:solidFill>
                  <a:schemeClr val="tx1"/>
                </a:solidFill>
              </a:rPr>
              <a:t>ELT trailer </a:t>
            </a:r>
            <a:br>
              <a:rPr lang="en-US" sz="4000" dirty="0">
                <a:solidFill>
                  <a:schemeClr val="tx1"/>
                </a:solidFill>
              </a:rPr>
            </a:br>
            <a:br>
              <a:rPr lang="en-US" sz="4000" dirty="0">
                <a:solidFill>
                  <a:schemeClr val="tx1"/>
                </a:solidFill>
              </a:rPr>
            </a:br>
            <a:r>
              <a:rPr lang="en-US" sz="4000" dirty="0">
                <a:solidFill>
                  <a:schemeClr val="tx1"/>
                </a:solidFill>
              </a:rPr>
              <a:t>https://</a:t>
            </a:r>
            <a:r>
              <a:rPr lang="en-US" sz="4000" dirty="0" err="1">
                <a:solidFill>
                  <a:schemeClr val="tx1"/>
                </a:solidFill>
              </a:rPr>
              <a:t>cdn.eso.org</a:t>
            </a:r>
            <a:r>
              <a:rPr lang="en-US" sz="4000" dirty="0">
                <a:solidFill>
                  <a:schemeClr val="tx1"/>
                </a:solidFill>
              </a:rPr>
              <a:t>/videos/</a:t>
            </a:r>
            <a:r>
              <a:rPr lang="en-US" sz="4000" dirty="0" err="1">
                <a:solidFill>
                  <a:schemeClr val="tx1"/>
                </a:solidFill>
              </a:rPr>
              <a:t>hd_and_apple</a:t>
            </a:r>
            <a:r>
              <a:rPr lang="en-US" sz="4000" dirty="0">
                <a:solidFill>
                  <a:schemeClr val="tx1"/>
                </a:solidFill>
              </a:rPr>
              <a:t>/elttrailer_es.m4v</a:t>
            </a:r>
            <a:br>
              <a:rPr lang="en-US" sz="4000" dirty="0">
                <a:solidFill>
                  <a:schemeClr val="tx1"/>
                </a:solidFill>
              </a:rPr>
            </a:br>
            <a:endParaRPr sz="4000" dirty="0">
              <a:solidFill>
                <a:schemeClr val="tx1"/>
              </a:solidFill>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70" name="Image" descr="Image"/>
          <p:cNvPicPr>
            <a:picLocks noChangeAspect="1"/>
          </p:cNvPicPr>
          <p:nvPr/>
        </p:nvPicPr>
        <p:blipFill>
          <a:blip r:embed="rId2">
            <a:extLst/>
          </a:blip>
          <a:srcRect t="2784"/>
          <a:stretch>
            <a:fillRect/>
          </a:stretch>
        </p:blipFill>
        <p:spPr>
          <a:xfrm>
            <a:off x="2874764" y="64690"/>
            <a:ext cx="18634581" cy="13586793"/>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21cm observations: HERA and SKA"/>
          <p:cNvSpPr txBox="1">
            <a:spLocks noGrp="1"/>
          </p:cNvSpPr>
          <p:nvPr>
            <p:ph type="title"/>
          </p:nvPr>
        </p:nvSpPr>
        <p:spPr>
          <a:xfrm>
            <a:off x="2870199" y="82549"/>
            <a:ext cx="19548477" cy="1882777"/>
          </a:xfrm>
          <a:prstGeom prst="rect">
            <a:avLst/>
          </a:prstGeom>
        </p:spPr>
        <p:txBody>
          <a:bodyPr/>
          <a:lstStyle/>
          <a:p>
            <a:pPr>
              <a:defRPr sz="7800"/>
            </a:pPr>
            <a:r>
              <a:t>21cm observations: HERA and SKA</a:t>
            </a:r>
          </a:p>
        </p:txBody>
      </p:sp>
      <p:sp>
        <p:nvSpPr>
          <p:cNvPr id="473" name="Hydrogen Epoch of Reionization Array (HERA;Pober+14)…"/>
          <p:cNvSpPr txBox="1">
            <a:spLocks noGrp="1"/>
          </p:cNvSpPr>
          <p:nvPr>
            <p:ph type="body" sz="quarter" idx="1"/>
          </p:nvPr>
        </p:nvSpPr>
        <p:spPr>
          <a:xfrm>
            <a:off x="3047999" y="10445748"/>
            <a:ext cx="17780003" cy="3270253"/>
          </a:xfrm>
          <a:prstGeom prst="rect">
            <a:avLst/>
          </a:prstGeom>
        </p:spPr>
        <p:txBody>
          <a:bodyPr/>
          <a:lstStyle/>
          <a:p>
            <a:pPr marL="620172" indent="-620172">
              <a:lnSpc>
                <a:spcPct val="72000"/>
              </a:lnSpc>
              <a:spcBef>
                <a:spcPts val="1000"/>
              </a:spcBef>
              <a:defRPr sz="3800"/>
            </a:pPr>
            <a:r>
              <a:t>Hydrogen Epoch of Reionization Array (HERA;Pober+14)</a:t>
            </a:r>
            <a:endParaRPr sz="4600"/>
          </a:p>
          <a:p>
            <a:pPr marL="964705" lvl="1" indent="-507738">
              <a:lnSpc>
                <a:spcPct val="72000"/>
              </a:lnSpc>
              <a:spcBef>
                <a:spcPts val="800"/>
              </a:spcBef>
              <a:defRPr sz="3200"/>
            </a:pPr>
            <a:r>
              <a:t>Improving Calibration and foreground isolation accuracy w experiences of PAPER and MWA (redundant baseline-&gt; redundant calib.)</a:t>
            </a:r>
            <a:endParaRPr sz="3800"/>
          </a:p>
          <a:p>
            <a:pPr marL="964705" lvl="1" indent="-507738">
              <a:lnSpc>
                <a:spcPct val="72000"/>
              </a:lnSpc>
              <a:spcBef>
                <a:spcPts val="800"/>
              </a:spcBef>
              <a:defRPr sz="3200"/>
            </a:pPr>
            <a:r>
              <a:t>Aiming a 21cm power spectrum detection w S/N~20 at z~9</a:t>
            </a:r>
            <a:r>
              <a:rPr sz="2800"/>
              <a:t> </a:t>
            </a:r>
            <a:endParaRPr sz="3800"/>
          </a:p>
          <a:p>
            <a:pPr marL="656893" indent="-656893">
              <a:lnSpc>
                <a:spcPct val="72000"/>
              </a:lnSpc>
              <a:spcBef>
                <a:spcPts val="1100"/>
              </a:spcBef>
              <a:defRPr sz="4600"/>
            </a:pPr>
            <a:endParaRPr sz="3800"/>
          </a:p>
          <a:p>
            <a:pPr marL="609292" indent="-609292">
              <a:lnSpc>
                <a:spcPct val="72000"/>
              </a:lnSpc>
              <a:spcBef>
                <a:spcPts val="800"/>
              </a:spcBef>
              <a:defRPr sz="3200"/>
            </a:pPr>
            <a:r>
              <a:t>Square Killometer Array (SKA; ~2030)</a:t>
            </a:r>
          </a:p>
        </p:txBody>
      </p:sp>
      <p:sp>
        <p:nvSpPr>
          <p:cNvPr id="474" name="Square Kilometer Array"/>
          <p:cNvSpPr txBox="1"/>
          <p:nvPr/>
        </p:nvSpPr>
        <p:spPr>
          <a:xfrm>
            <a:off x="14634106" y="1823455"/>
            <a:ext cx="5616576" cy="665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gn="l" defTabSz="913928">
              <a:spcBef>
                <a:spcPts val="2100"/>
              </a:spcBef>
              <a:defRPr sz="3200" b="0">
                <a:solidFill>
                  <a:srgbClr val="000000"/>
                </a:solidFill>
                <a:latin typeface="Times"/>
                <a:ea typeface="Times"/>
                <a:cs typeface="Times"/>
                <a:sym typeface="Times"/>
              </a:defRPr>
            </a:lvl1pPr>
          </a:lstStyle>
          <a:p>
            <a:r>
              <a:t>Square Kilometer Array</a:t>
            </a:r>
          </a:p>
        </p:txBody>
      </p:sp>
      <p:pic>
        <p:nvPicPr>
          <p:cNvPr id="475" name="image377.png" descr="image377.png"/>
          <p:cNvPicPr>
            <a:picLocks noChangeAspect="1"/>
          </p:cNvPicPr>
          <p:nvPr/>
        </p:nvPicPr>
        <p:blipFill>
          <a:blip r:embed="rId2">
            <a:extLst/>
          </a:blip>
          <a:stretch>
            <a:fillRect/>
          </a:stretch>
        </p:blipFill>
        <p:spPr>
          <a:xfrm>
            <a:off x="3958293" y="3295544"/>
            <a:ext cx="7458139" cy="5599203"/>
          </a:xfrm>
          <a:prstGeom prst="rect">
            <a:avLst/>
          </a:prstGeom>
          <a:ln w="12700">
            <a:miter lim="400000"/>
          </a:ln>
        </p:spPr>
      </p:pic>
      <p:sp>
        <p:nvSpPr>
          <p:cNvPr id="476" name="HERA prototype (Neben+16)"/>
          <p:cNvSpPr txBox="1"/>
          <p:nvPr/>
        </p:nvSpPr>
        <p:spPr>
          <a:xfrm>
            <a:off x="4922509" y="8894746"/>
            <a:ext cx="7708171" cy="665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gn="l" defTabSz="913928">
              <a:spcBef>
                <a:spcPts val="2100"/>
              </a:spcBef>
              <a:defRPr sz="3200" b="0">
                <a:solidFill>
                  <a:srgbClr val="000000"/>
                </a:solidFill>
                <a:latin typeface="Times"/>
                <a:ea typeface="Times"/>
                <a:cs typeface="Times"/>
                <a:sym typeface="Times"/>
              </a:defRPr>
            </a:lvl1pPr>
          </a:lstStyle>
          <a:p>
            <a:r>
              <a:t>HERA prototype (Neben+16)</a:t>
            </a:r>
          </a:p>
        </p:txBody>
      </p:sp>
      <p:sp>
        <p:nvSpPr>
          <p:cNvPr id="477" name="The Hydrogen Epoch of Reionization Array (HERA)…"/>
          <p:cNvSpPr txBox="1"/>
          <p:nvPr/>
        </p:nvSpPr>
        <p:spPr>
          <a:xfrm>
            <a:off x="20432630" y="51620"/>
            <a:ext cx="5994401" cy="7421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l" defTabSz="913928">
              <a:defRPr sz="3200" b="0">
                <a:solidFill>
                  <a:srgbClr val="000000"/>
                </a:solidFill>
                <a:latin typeface="Times"/>
                <a:ea typeface="Times"/>
                <a:cs typeface="Times"/>
                <a:sym typeface="Times"/>
              </a:defRPr>
            </a:pPr>
            <a:r>
              <a:t> The Hydrogen Epoch of Reionization Array (HERA)</a:t>
            </a:r>
          </a:p>
          <a:p>
            <a:pPr algn="l" defTabSz="913928">
              <a:defRPr sz="3200" b="0">
                <a:solidFill>
                  <a:srgbClr val="000000"/>
                </a:solidFill>
                <a:latin typeface="Times"/>
                <a:ea typeface="Times"/>
                <a:cs typeface="Times"/>
                <a:sym typeface="Times"/>
              </a:defRPr>
            </a:pPr>
            <a:r>
              <a:t>(Pober et al. 2014; DeBoer et al. 2016) is drawing on</a:t>
            </a:r>
          </a:p>
          <a:p>
            <a:pPr algn="l" defTabSz="913928">
              <a:defRPr sz="3200" b="0">
                <a:solidFill>
                  <a:srgbClr val="000000"/>
                </a:solidFill>
                <a:latin typeface="Times"/>
                <a:ea typeface="Times"/>
                <a:cs typeface="Times"/>
                <a:sym typeface="Times"/>
              </a:defRPr>
            </a:pPr>
            <a:r>
              <a:t>lessons learned by the MWA and PAPER to reach the</a:t>
            </a:r>
          </a:p>
          <a:p>
            <a:pPr algn="l" defTabSz="913928">
              <a:defRPr sz="3200" b="0">
                <a:solidFill>
                  <a:srgbClr val="000000"/>
                </a:solidFill>
                <a:latin typeface="Times"/>
                <a:ea typeface="Times"/>
                <a:cs typeface="Times"/>
                <a:sym typeface="Times"/>
              </a:defRPr>
            </a:pPr>
            <a:r>
              <a:t>calibration and foreground isolation accuracy required to</a:t>
            </a:r>
          </a:p>
          <a:p>
            <a:pPr algn="l" defTabSz="913928">
              <a:defRPr sz="3200" b="0">
                <a:solidFill>
                  <a:srgbClr val="000000"/>
                </a:solidFill>
                <a:latin typeface="Times"/>
                <a:ea typeface="Times"/>
                <a:cs typeface="Times"/>
                <a:sym typeface="Times"/>
              </a:defRPr>
            </a:pPr>
            <a:r>
              <a:t>make a signicant detection and characterization of the</a:t>
            </a:r>
          </a:p>
          <a:p>
            <a:pPr algn="l" defTabSz="913928">
              <a:defRPr sz="3200" b="0">
                <a:solidFill>
                  <a:srgbClr val="000000"/>
                </a:solidFill>
                <a:latin typeface="Times"/>
                <a:ea typeface="Times"/>
                <a:cs typeface="Times"/>
                <a:sym typeface="Times"/>
              </a:defRPr>
            </a:pPr>
            <a:r>
              <a:t>cosmological signal.</a:t>
            </a:r>
          </a:p>
          <a:p>
            <a:pPr algn="l" defTabSz="913928">
              <a:defRPr sz="3200" b="0">
                <a:solidFill>
                  <a:srgbClr val="000000"/>
                </a:solidFill>
                <a:latin typeface="Times"/>
                <a:ea typeface="Times"/>
                <a:cs typeface="Times"/>
                <a:sym typeface="Times"/>
              </a:defRPr>
            </a:pPr>
            <a:endParaRPr/>
          </a:p>
          <a:p>
            <a:pPr algn="l" defTabSz="913928">
              <a:defRPr sz="3200" b="0">
                <a:solidFill>
                  <a:srgbClr val="000000"/>
                </a:solidFill>
                <a:latin typeface="Times"/>
                <a:ea typeface="Times"/>
                <a:cs typeface="Times"/>
                <a:sym typeface="Times"/>
              </a:defRPr>
            </a:pPr>
            <a:r>
              <a:t> should detect the EOR power spectrum at z   9 with a signal-to-noise ratio of 19.3</a:t>
            </a:r>
          </a:p>
        </p:txBody>
      </p:sp>
      <p:pic>
        <p:nvPicPr>
          <p:cNvPr id="478" name="image378.png" descr="image378.png"/>
          <p:cNvPicPr>
            <a:picLocks noChangeAspect="1"/>
          </p:cNvPicPr>
          <p:nvPr/>
        </p:nvPicPr>
        <p:blipFill>
          <a:blip r:embed="rId3">
            <a:extLst/>
          </a:blip>
          <a:stretch>
            <a:fillRect/>
          </a:stretch>
        </p:blipFill>
        <p:spPr>
          <a:xfrm>
            <a:off x="12630680" y="2554813"/>
            <a:ext cx="7620001" cy="7620001"/>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0" name="Title"/>
          <p:cNvSpPr txBox="1">
            <a:spLocks noGrp="1"/>
          </p:cNvSpPr>
          <p:nvPr>
            <p:ph type="title"/>
          </p:nvPr>
        </p:nvSpPr>
        <p:spPr>
          <a:xfrm>
            <a:off x="3814118" y="2674637"/>
            <a:ext cx="16459200" cy="2286001"/>
          </a:xfrm>
          <a:prstGeom prst="rect">
            <a:avLst/>
          </a:prstGeom>
        </p:spPr>
        <p:txBody>
          <a:bodyPr>
            <a:noAutofit/>
          </a:bodyPr>
          <a:lstStyle/>
          <a:p>
            <a:r>
              <a:rPr lang="en-US" sz="5400" dirty="0">
                <a:solidFill>
                  <a:schemeClr val="tx1"/>
                </a:solidFill>
              </a:rPr>
              <a:t>SKA </a:t>
            </a:r>
            <a:r>
              <a:rPr lang="en-US" sz="5400" dirty="0" err="1">
                <a:solidFill>
                  <a:schemeClr val="tx1"/>
                </a:solidFill>
              </a:rPr>
              <a:t>Aus</a:t>
            </a:r>
            <a:r>
              <a:rPr lang="en-US" sz="5400" dirty="0">
                <a:solidFill>
                  <a:schemeClr val="tx1"/>
                </a:solidFill>
              </a:rPr>
              <a:t>-NZ promotional video</a:t>
            </a:r>
            <a:br>
              <a:rPr lang="en-US" sz="5400" dirty="0">
                <a:solidFill>
                  <a:schemeClr val="tx1"/>
                </a:solidFill>
              </a:rPr>
            </a:br>
            <a:r>
              <a:rPr lang="en-US" sz="5400" u="sng" dirty="0">
                <a:hlinkClick r:id="rId3"/>
              </a:rPr>
              <a:t>https://www.youtube.com/watch?v=9y8QGJRZPSk</a:t>
            </a:r>
            <a:r>
              <a:rPr lang="en-US" sz="5400" dirty="0"/>
              <a:t> </a:t>
            </a:r>
            <a:br>
              <a:rPr lang="en-US" sz="5400" dirty="0"/>
            </a:br>
            <a:endParaRPr sz="5400" dirty="0">
              <a:solidFill>
                <a:schemeClr val="tx1"/>
              </a:solidFill>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ost JWST"/>
          <p:cNvSpPr txBox="1">
            <a:spLocks noGrp="1"/>
          </p:cNvSpPr>
          <p:nvPr>
            <p:ph type="title"/>
          </p:nvPr>
        </p:nvSpPr>
        <p:spPr>
          <a:prstGeom prst="rect">
            <a:avLst/>
          </a:prstGeom>
        </p:spPr>
        <p:txBody>
          <a:bodyPr/>
          <a:lstStyle/>
          <a:p>
            <a:r>
              <a:t>Post JWST</a:t>
            </a:r>
          </a:p>
        </p:txBody>
      </p:sp>
      <p:pic>
        <p:nvPicPr>
          <p:cNvPr id="487" name="Image" descr="Image"/>
          <p:cNvPicPr>
            <a:picLocks noChangeAspect="1"/>
          </p:cNvPicPr>
          <p:nvPr/>
        </p:nvPicPr>
        <p:blipFill>
          <a:blip r:embed="rId2">
            <a:extLst/>
          </a:blip>
          <a:stretch>
            <a:fillRect/>
          </a:stretch>
        </p:blipFill>
        <p:spPr>
          <a:xfrm>
            <a:off x="328000" y="1801951"/>
            <a:ext cx="5774383" cy="3246487"/>
          </a:xfrm>
          <a:prstGeom prst="rect">
            <a:avLst/>
          </a:prstGeom>
          <a:ln w="12700">
            <a:miter lim="400000"/>
          </a:ln>
        </p:spPr>
      </p:pic>
      <p:grpSp>
        <p:nvGrpSpPr>
          <p:cNvPr id="491" name="Group"/>
          <p:cNvGrpSpPr/>
          <p:nvPr/>
        </p:nvGrpSpPr>
        <p:grpSpPr>
          <a:xfrm>
            <a:off x="6084659" y="2842466"/>
            <a:ext cx="18146292" cy="9910668"/>
            <a:chOff x="0" y="0"/>
            <a:chExt cx="18146290" cy="9910667"/>
          </a:xfrm>
        </p:grpSpPr>
        <p:pic>
          <p:nvPicPr>
            <p:cNvPr id="488" name="Image" descr="Image"/>
            <p:cNvPicPr>
              <a:picLocks noChangeAspect="1"/>
            </p:cNvPicPr>
            <p:nvPr/>
          </p:nvPicPr>
          <p:blipFill>
            <a:blip r:embed="rId3">
              <a:extLst/>
            </a:blip>
            <a:srcRect/>
            <a:stretch>
              <a:fillRect/>
            </a:stretch>
          </p:blipFill>
          <p:spPr>
            <a:xfrm>
              <a:off x="0" y="0"/>
              <a:ext cx="18146291" cy="9910668"/>
            </a:xfrm>
            <a:prstGeom prst="rect">
              <a:avLst/>
            </a:prstGeom>
            <a:ln w="12700" cap="flat">
              <a:noFill/>
              <a:miter lim="400000"/>
            </a:ln>
            <a:effectLst/>
          </p:spPr>
        </p:pic>
        <p:pic>
          <p:nvPicPr>
            <p:cNvPr id="489" name="Rectangle" descr="Rectangle"/>
            <p:cNvPicPr>
              <a:picLocks/>
            </p:cNvPicPr>
            <p:nvPr/>
          </p:nvPicPr>
          <p:blipFill>
            <a:blip r:embed="rId4">
              <a:extLst/>
            </a:blip>
            <a:stretch>
              <a:fillRect/>
            </a:stretch>
          </p:blipFill>
          <p:spPr>
            <a:xfrm>
              <a:off x="1432215" y="1974204"/>
              <a:ext cx="1251791" cy="1240651"/>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1000"/>
                                  </p:stCondLst>
                                  <p:iterate>
                                    <p:tmAbs val="0"/>
                                  </p:iterate>
                                  <p:childTnLst>
                                    <p:set>
                                      <p:cBhvr>
                                        <p:cTn id="6" fill="hold"/>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1"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 name="Picture 5" descr="Picture 5"/>
          <p:cNvPicPr>
            <a:picLocks noChangeAspect="1"/>
          </p:cNvPicPr>
          <p:nvPr/>
        </p:nvPicPr>
        <p:blipFill>
          <a:blip r:embed="rId3">
            <a:extLst/>
          </a:blip>
          <a:stretch>
            <a:fillRect/>
          </a:stretch>
        </p:blipFill>
        <p:spPr>
          <a:xfrm>
            <a:off x="12192000" y="3381378"/>
            <a:ext cx="6865619" cy="9629247"/>
          </a:xfrm>
          <a:prstGeom prst="rect">
            <a:avLst/>
          </a:prstGeom>
          <a:ln w="12700">
            <a:miter lim="400000"/>
          </a:ln>
        </p:spPr>
      </p:pic>
      <p:sp>
        <p:nvSpPr>
          <p:cNvPr id="494" name="Title 1"/>
          <p:cNvSpPr txBox="1">
            <a:spLocks noGrp="1"/>
          </p:cNvSpPr>
          <p:nvPr>
            <p:ph type="title"/>
          </p:nvPr>
        </p:nvSpPr>
        <p:spPr>
          <a:prstGeom prst="rect">
            <a:avLst/>
          </a:prstGeom>
        </p:spPr>
        <p:txBody>
          <a:bodyPr/>
          <a:lstStyle>
            <a:lvl1pPr algn="ctr"/>
          </a:lstStyle>
          <a:p>
            <a:r>
              <a:t>The cosmic inventory</a:t>
            </a:r>
          </a:p>
        </p:txBody>
      </p:sp>
      <p:pic>
        <p:nvPicPr>
          <p:cNvPr id="495" name="Picture 2" descr="Picture 2"/>
          <p:cNvPicPr>
            <a:picLocks noChangeAspect="1"/>
          </p:cNvPicPr>
          <p:nvPr/>
        </p:nvPicPr>
        <p:blipFill>
          <a:blip r:embed="rId4">
            <a:extLst/>
          </a:blip>
          <a:stretch>
            <a:fillRect/>
          </a:stretch>
        </p:blipFill>
        <p:spPr>
          <a:xfrm>
            <a:off x="4490656" y="2612762"/>
            <a:ext cx="10365904" cy="10137914"/>
          </a:xfrm>
          <a:prstGeom prst="rect">
            <a:avLst/>
          </a:prstGeom>
          <a:ln w="12700">
            <a:miter lim="400000"/>
          </a:ln>
        </p:spPr>
      </p:pic>
      <p:sp>
        <p:nvSpPr>
          <p:cNvPr id="496" name="TextBox 4"/>
          <p:cNvSpPr txBox="1"/>
          <p:nvPr/>
        </p:nvSpPr>
        <p:spPr>
          <a:xfrm>
            <a:off x="4305300" y="2862470"/>
            <a:ext cx="10074185" cy="989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5400" b="0"/>
            </a:lvl1pPr>
          </a:lstStyle>
          <a:p>
            <a:r>
              <a:t>Is it all observed then?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7" name="Picture 3" descr="Picture 3"/>
          <p:cNvPicPr>
            <a:picLocks noChangeAspect="1"/>
          </p:cNvPicPr>
          <p:nvPr/>
        </p:nvPicPr>
        <p:blipFill>
          <a:blip r:embed="rId3">
            <a:extLst/>
          </a:blip>
          <a:stretch>
            <a:fillRect/>
          </a:stretch>
        </p:blipFill>
        <p:spPr>
          <a:xfrm>
            <a:off x="2472273" y="339328"/>
            <a:ext cx="18288001" cy="12427757"/>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he most interesting things are yet to come….."/>
          <p:cNvSpPr txBox="1">
            <a:spLocks noGrp="1"/>
          </p:cNvSpPr>
          <p:nvPr>
            <p:ph type="title"/>
          </p:nvPr>
        </p:nvSpPr>
        <p:spPr>
          <a:xfrm>
            <a:off x="759919" y="6654800"/>
            <a:ext cx="21005801" cy="2286000"/>
          </a:xfrm>
          <a:prstGeom prst="rect">
            <a:avLst/>
          </a:prstGeom>
        </p:spPr>
        <p:txBody>
          <a:bodyPr>
            <a:normAutofit fontScale="90000"/>
          </a:bodyPr>
          <a:lstStyle>
            <a:lvl1pPr defTabSz="561340">
              <a:defRPr sz="7616"/>
            </a:lvl1pPr>
          </a:lstStyle>
          <a:p>
            <a:r>
              <a:t>The most interesting things are yet to come…..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xfrm>
            <a:off x="4305300" y="544273"/>
            <a:ext cx="15773400" cy="1966455"/>
          </a:xfrm>
          <a:prstGeom prst="rect">
            <a:avLst/>
          </a:prstGeom>
        </p:spPr>
        <p:txBody>
          <a:bodyPr/>
          <a:lstStyle/>
          <a:p>
            <a:r>
              <a:t>Edwin Hubble</a:t>
            </a:r>
          </a:p>
        </p:txBody>
      </p:sp>
      <p:sp>
        <p:nvSpPr>
          <p:cNvPr id="262" name="Content Placeholder 2"/>
          <p:cNvSpPr txBox="1">
            <a:spLocks noGrp="1"/>
          </p:cNvSpPr>
          <p:nvPr>
            <p:ph type="body" sz="quarter" idx="1"/>
          </p:nvPr>
        </p:nvSpPr>
        <p:spPr>
          <a:xfrm>
            <a:off x="3915905" y="2327966"/>
            <a:ext cx="16472762" cy="1838363"/>
          </a:xfrm>
          <a:prstGeom prst="rect">
            <a:avLst/>
          </a:prstGeom>
        </p:spPr>
        <p:txBody>
          <a:bodyPr/>
          <a:lstStyle>
            <a:lvl1pPr>
              <a:lnSpc>
                <a:spcPct val="72000"/>
              </a:lnSpc>
              <a:defRPr sz="3800">
                <a:latin typeface="Gill Sans Light"/>
                <a:ea typeface="Gill Sans Light"/>
                <a:cs typeface="Gill Sans Light"/>
                <a:sym typeface="Gill Sans Light"/>
              </a:defRPr>
            </a:lvl1pPr>
          </a:lstStyle>
          <a:p>
            <a:r>
              <a:t>In the 1920’s, Hubble observed variable stars in the Andromeda ‘nebula’ M31. Assuming these stars had the same luminosities as Cepheid variables within our Galaxy, he concluded that M31 must be at least 300 kpc away. </a:t>
            </a:r>
          </a:p>
        </p:txBody>
      </p:sp>
      <p:pic>
        <p:nvPicPr>
          <p:cNvPr id="263" name="Picture 3" descr="Picture 3"/>
          <p:cNvPicPr>
            <a:picLocks noChangeAspect="1"/>
          </p:cNvPicPr>
          <p:nvPr/>
        </p:nvPicPr>
        <p:blipFill>
          <a:blip r:embed="rId3">
            <a:extLst/>
          </a:blip>
          <a:stretch>
            <a:fillRect/>
          </a:stretch>
        </p:blipFill>
        <p:spPr>
          <a:xfrm>
            <a:off x="4305300" y="4166327"/>
            <a:ext cx="7235773" cy="9123365"/>
          </a:xfrm>
          <a:prstGeom prst="rect">
            <a:avLst/>
          </a:prstGeom>
          <a:ln w="12700">
            <a:miter lim="400000"/>
          </a:ln>
        </p:spPr>
      </p:pic>
      <p:sp>
        <p:nvSpPr>
          <p:cNvPr id="264" name="TextBox 4"/>
          <p:cNvSpPr txBox="1"/>
          <p:nvPr/>
        </p:nvSpPr>
        <p:spPr>
          <a:xfrm>
            <a:off x="3295974" y="13165708"/>
            <a:ext cx="9298985" cy="894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gn="l" defTabSz="1828800">
              <a:defRPr sz="2400" b="0">
                <a:solidFill>
                  <a:srgbClr val="000000"/>
                </a:solidFill>
                <a:latin typeface="Calibri"/>
                <a:ea typeface="Calibri"/>
                <a:cs typeface="Calibri"/>
                <a:sym typeface="Calibri"/>
              </a:defRPr>
            </a:lvl1pPr>
          </a:lstStyle>
          <a:p>
            <a:r>
              <a:t>Photo courtesy Observatories of the Carnegie Institution of Washington</a:t>
            </a:r>
          </a:p>
        </p:txBody>
      </p:sp>
      <p:pic>
        <p:nvPicPr>
          <p:cNvPr id="265" name="Picture 5" descr="Picture 5"/>
          <p:cNvPicPr>
            <a:picLocks noChangeAspect="1"/>
          </p:cNvPicPr>
          <p:nvPr/>
        </p:nvPicPr>
        <p:blipFill>
          <a:blip r:embed="rId4">
            <a:extLst/>
          </a:blip>
          <a:stretch>
            <a:fillRect/>
          </a:stretch>
        </p:blipFill>
        <p:spPr>
          <a:xfrm>
            <a:off x="13635282" y="4049927"/>
            <a:ext cx="7173777" cy="9022793"/>
          </a:xfrm>
          <a:prstGeom prst="rect">
            <a:avLst/>
          </a:prstGeom>
          <a:ln w="12700">
            <a:miter lim="400000"/>
          </a:ln>
        </p:spPr>
      </p:pic>
      <p:sp>
        <p:nvSpPr>
          <p:cNvPr id="266" name="TextBox 6"/>
          <p:cNvSpPr txBox="1"/>
          <p:nvPr/>
        </p:nvSpPr>
        <p:spPr>
          <a:xfrm>
            <a:off x="15384650" y="13165709"/>
            <a:ext cx="4694050" cy="538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gn="l" defTabSz="1828800">
              <a:defRPr sz="2400" b="0">
                <a:solidFill>
                  <a:srgbClr val="000000"/>
                </a:solidFill>
                <a:latin typeface="Calibri"/>
                <a:ea typeface="Calibri"/>
                <a:cs typeface="Calibri"/>
                <a:sym typeface="Calibri"/>
              </a:defRPr>
            </a:lvl1pPr>
          </a:lstStyle>
          <a:p>
            <a:r>
              <a:t>Courtesy Carnegie Observatories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Picture 4" descr="Picture 4"/>
          <p:cNvPicPr>
            <a:picLocks noChangeAspect="1"/>
          </p:cNvPicPr>
          <p:nvPr/>
        </p:nvPicPr>
        <p:blipFill>
          <a:blip r:embed="rId3">
            <a:extLst/>
          </a:blip>
          <a:srcRect b="8004"/>
          <a:stretch>
            <a:fillRect/>
          </a:stretch>
        </p:blipFill>
        <p:spPr>
          <a:xfrm>
            <a:off x="3048000" y="1598464"/>
            <a:ext cx="18288000" cy="11907148"/>
          </a:xfrm>
          <a:prstGeom prst="rect">
            <a:avLst/>
          </a:prstGeom>
          <a:ln w="12700">
            <a:miter lim="400000"/>
          </a:ln>
        </p:spPr>
      </p:pic>
      <p:sp>
        <p:nvSpPr>
          <p:cNvPr id="271" name="Title 1"/>
          <p:cNvSpPr txBox="1">
            <a:spLocks noGrp="1"/>
          </p:cNvSpPr>
          <p:nvPr>
            <p:ph type="title"/>
          </p:nvPr>
        </p:nvSpPr>
        <p:spPr>
          <a:xfrm>
            <a:off x="4305300" y="86798"/>
            <a:ext cx="15773400" cy="2651126"/>
          </a:xfrm>
          <a:prstGeom prst="rect">
            <a:avLst/>
          </a:prstGeom>
        </p:spPr>
        <p:txBody>
          <a:bodyPr/>
          <a:lstStyle>
            <a:lvl1pPr algn="ctr"/>
          </a:lstStyle>
          <a:p>
            <a:r>
              <a:t>The local group</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itle 1"/>
          <p:cNvSpPr txBox="1">
            <a:spLocks noGrp="1"/>
          </p:cNvSpPr>
          <p:nvPr>
            <p:ph type="title"/>
          </p:nvPr>
        </p:nvSpPr>
        <p:spPr>
          <a:prstGeom prst="rect">
            <a:avLst/>
          </a:prstGeom>
        </p:spPr>
        <p:txBody>
          <a:bodyPr/>
          <a:lstStyle/>
          <a:p>
            <a:endParaRPr/>
          </a:p>
        </p:txBody>
      </p:sp>
      <p:sp>
        <p:nvSpPr>
          <p:cNvPr id="276" name="Content Placeholder 2"/>
          <p:cNvSpPr txBox="1">
            <a:spLocks noGrp="1"/>
          </p:cNvSpPr>
          <p:nvPr>
            <p:ph type="body" idx="1"/>
          </p:nvPr>
        </p:nvSpPr>
        <p:spPr>
          <a:prstGeom prst="rect">
            <a:avLst/>
          </a:prstGeom>
        </p:spPr>
        <p:txBody>
          <a:bodyPr/>
          <a:lstStyle/>
          <a:p>
            <a:endParaRPr/>
          </a:p>
        </p:txBody>
      </p:sp>
      <p:pic>
        <p:nvPicPr>
          <p:cNvPr id="277" name="Picture 3" descr="Picture 3"/>
          <p:cNvPicPr>
            <a:picLocks noChangeAspect="1"/>
          </p:cNvPicPr>
          <p:nvPr/>
        </p:nvPicPr>
        <p:blipFill>
          <a:blip r:embed="rId3">
            <a:extLst/>
          </a:blip>
          <a:stretch>
            <a:fillRect/>
          </a:stretch>
        </p:blipFill>
        <p:spPr>
          <a:xfrm>
            <a:off x="3302000" y="101600"/>
            <a:ext cx="17780000" cy="13512800"/>
          </a:xfrm>
          <a:prstGeom prst="rect">
            <a:avLst/>
          </a:prstGeom>
          <a:ln w="12700">
            <a:miter lim="400000"/>
          </a:ln>
        </p:spPr>
      </p:pic>
      <p:sp>
        <p:nvSpPr>
          <p:cNvPr id="278" name="TextBox 4"/>
          <p:cNvSpPr txBox="1"/>
          <p:nvPr/>
        </p:nvSpPr>
        <p:spPr>
          <a:xfrm>
            <a:off x="13256311" y="12779133"/>
            <a:ext cx="7278762" cy="538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gn="r" defTabSz="1828800">
              <a:defRPr sz="2400" b="0">
                <a:latin typeface="Calibri"/>
                <a:ea typeface="Calibri"/>
                <a:cs typeface="Calibri"/>
                <a:sym typeface="Calibri"/>
              </a:defRPr>
            </a:lvl1pPr>
          </a:lstStyle>
          <a:p>
            <a:r>
              <a:t>C. North, M. Galametz &amp; the Kingfish Team</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82" name="Title 1"/>
          <p:cNvSpPr txBox="1">
            <a:spLocks noGrp="1"/>
          </p:cNvSpPr>
          <p:nvPr>
            <p:ph type="title"/>
          </p:nvPr>
        </p:nvSpPr>
        <p:spPr>
          <a:xfrm>
            <a:off x="4305300" y="175076"/>
            <a:ext cx="15773400" cy="2651126"/>
          </a:xfrm>
          <a:prstGeom prst="rect">
            <a:avLst/>
          </a:prstGeom>
        </p:spPr>
        <p:txBody>
          <a:bodyPr/>
          <a:lstStyle>
            <a:lvl1pPr algn="ctr">
              <a:defRPr>
                <a:solidFill>
                  <a:srgbClr val="FFFFFF"/>
                </a:solidFill>
              </a:defRPr>
            </a:lvl1pPr>
          </a:lstStyle>
          <a:p>
            <a:r>
              <a:t>Beyond the local group</a:t>
            </a:r>
          </a:p>
        </p:txBody>
      </p:sp>
      <p:pic>
        <p:nvPicPr>
          <p:cNvPr id="283" name="Picture 7" descr="Picture 7"/>
          <p:cNvPicPr>
            <a:picLocks noChangeAspect="1"/>
          </p:cNvPicPr>
          <p:nvPr/>
        </p:nvPicPr>
        <p:blipFill>
          <a:blip r:embed="rId3">
            <a:extLst/>
          </a:blip>
          <a:stretch>
            <a:fillRect/>
          </a:stretch>
        </p:blipFill>
        <p:spPr>
          <a:xfrm>
            <a:off x="2950030" y="1721808"/>
            <a:ext cx="18288001" cy="1157868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TotalTime>
  <Words>1730</Words>
  <Application>Microsoft Macintosh PowerPoint</Application>
  <PresentationFormat>Custom</PresentationFormat>
  <Paragraphs>248</Paragraphs>
  <Slides>50</Slides>
  <Notes>17</Notes>
  <HiddenSlides>0</HiddenSlides>
  <MMClips>2</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50</vt:i4>
      </vt:variant>
    </vt:vector>
  </HeadingPairs>
  <TitlesOfParts>
    <vt:vector size="68" baseType="lpstr">
      <vt:lpstr>American Typewriter</vt:lpstr>
      <vt:lpstr>Arial</vt:lpstr>
      <vt:lpstr>Avenir Light</vt:lpstr>
      <vt:lpstr>Avenir Medium</vt:lpstr>
      <vt:lpstr>Calibri</vt:lpstr>
      <vt:lpstr>Calibri Light</vt:lpstr>
      <vt:lpstr>Chalkboard</vt:lpstr>
      <vt:lpstr>Chalkduster</vt:lpstr>
      <vt:lpstr>Gill Sans</vt:lpstr>
      <vt:lpstr>Gill Sans Light</vt:lpstr>
      <vt:lpstr>Helvetica</vt:lpstr>
      <vt:lpstr>Helvetica Light</vt:lpstr>
      <vt:lpstr>Helvetica Neue</vt:lpstr>
      <vt:lpstr>Helvetica Neue Light</vt:lpstr>
      <vt:lpstr>Helvetica Neue Medium</vt:lpstr>
      <vt:lpstr>Times</vt:lpstr>
      <vt:lpstr>Times New Roman</vt:lpstr>
      <vt:lpstr>Black</vt:lpstr>
      <vt:lpstr>Galaxy surveys</vt:lpstr>
      <vt:lpstr>What is a galaxy? A historical perspective </vt:lpstr>
      <vt:lpstr>What is a galaxy? A historical perspective </vt:lpstr>
      <vt:lpstr>PowerPoint Presentation</vt:lpstr>
      <vt:lpstr>PowerPoint Presentation</vt:lpstr>
      <vt:lpstr>Edwin Hubble</vt:lpstr>
      <vt:lpstr>The local group</vt:lpstr>
      <vt:lpstr>PowerPoint Presentation</vt:lpstr>
      <vt:lpstr>Beyond the local group</vt:lpstr>
      <vt:lpstr>PowerPoint Presentation</vt:lpstr>
      <vt:lpstr>PowerPoint Presentation</vt:lpstr>
      <vt:lpstr>PowerPoint Presentation</vt:lpstr>
      <vt:lpstr>Why galaxy surveys</vt:lpstr>
      <vt:lpstr>2dFGRS</vt:lpstr>
      <vt:lpstr>SDSS</vt:lpstr>
      <vt:lpstr>GAMA survey</vt:lpstr>
      <vt:lpstr>PowerPoint Presentation</vt:lpstr>
      <vt:lpstr>These surveys have contributed immensely to our understanding of the Universe</vt:lpstr>
      <vt:lpstr>To study high-z galaxies we need to go deeper in the expense of FoV</vt:lpstr>
      <vt:lpstr>Hubble deep fields</vt:lpstr>
      <vt:lpstr>PowerPoint Presentation</vt:lpstr>
      <vt:lpstr>Pushing further with HST</vt:lpstr>
      <vt:lpstr>PowerPoint Presentation</vt:lpstr>
      <vt:lpstr>What is the trick to try to push fainter?</vt:lpstr>
      <vt:lpstr>PowerPoint Presentation</vt:lpstr>
      <vt:lpstr>PowerPoint Presentation</vt:lpstr>
      <vt:lpstr>PowerPoint Presentation</vt:lpstr>
      <vt:lpstr>PowerPoint Presentation</vt:lpstr>
      <vt:lpstr>Role of spectroscopic surveys</vt:lpstr>
      <vt:lpstr>MUSE</vt:lpstr>
      <vt:lpstr>PowerPoint Presentation</vt:lpstr>
      <vt:lpstr>Sub-mm observations from ALMA</vt:lpstr>
      <vt:lpstr>JWST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ELT trailer   https://cdn.eso.org/videos/hd_and_apple/elttrailer_es.m4v </vt:lpstr>
      <vt:lpstr>PowerPoint Presentation</vt:lpstr>
      <vt:lpstr>21cm observations: HERA and SKA</vt:lpstr>
      <vt:lpstr>SKA Aus-NZ promotional video https://www.youtube.com/watch?v=9y8QGJRZPSk  </vt:lpstr>
      <vt:lpstr>Post JWST</vt:lpstr>
      <vt:lpstr>The cosmic inventory</vt:lpstr>
      <vt:lpstr>The most interesting things are yet to come…..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 surveys</dc:title>
  <cp:lastModifiedBy>Themiya Nanayakkara</cp:lastModifiedBy>
  <cp:revision>8</cp:revision>
  <dcterms:modified xsi:type="dcterms:W3CDTF">2018-12-02T02:40:08Z</dcterms:modified>
</cp:coreProperties>
</file>